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Layouts/slideLayout13.xml" ContentType="application/vnd.openxmlformats-officedocument.presentationml.slideLayout+xml"/>
  <Default Extension="bin" ContentType="application/vnd.openxmlformats-officedocument.presentationml.printerSettings"/>
  <Override PartName="/ppt/slideLayouts/slideLayout15.xml" ContentType="application/vnd.openxmlformats-officedocument.presentationml.slideLayout+xml"/>
  <Default Extension="png" ContentType="image/png"/>
  <Override PartName="/ppt/slides/slide9.xml" ContentType="application/vnd.openxmlformats-officedocument.presentationml.slide+xml"/>
  <Override PartName="/docProps/core.xml" ContentType="application/vnd.openxmlformats-package.core-properties+xml"/>
  <Default Extension="rels" ContentType="application/vnd.openxmlformats-package.relationships+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s/slide6.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3" d="100"/>
          <a:sy n="83" d="100"/>
        </p:scale>
        <p:origin x="-64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presProps" Target="presProp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theme" Target="theme/theme1.xml"/><Relationship Id="rId8" Type="http://schemas.openxmlformats.org/officeDocument/2006/relationships/slide" Target="slides/slide7.xml"/><Relationship Id="rId13" Type="http://schemas.openxmlformats.org/officeDocument/2006/relationships/printerSettings" Target="printerSettings/printerSettings1.bin"/><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FB431D8B-9192-3045-AA48-12D35CC2AC6A}" type="datetimeFigureOut">
              <a:rPr lang="en-US" smtClean="0"/>
              <a:pPr/>
              <a:t>4/17/12</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68AC56F1-DFC1-0E49-8B32-A40CAA0406B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FB431D8B-9192-3045-AA48-12D35CC2AC6A}" type="datetimeFigureOut">
              <a:rPr lang="en-US" smtClean="0"/>
              <a:pPr/>
              <a:t>4/17/12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AC56F1-DFC1-0E49-8B32-A40CAA0406B3}" type="slidenum">
              <a:rPr lang="en-US" smtClean="0"/>
              <a:pPr/>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B431D8B-9192-3045-AA48-12D35CC2AC6A}" type="datetimeFigureOut">
              <a:rPr lang="en-US" smtClean="0"/>
              <a:pPr/>
              <a:t>4/17/12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AC56F1-DFC1-0E49-8B32-A40CAA0406B3}" type="slidenum">
              <a:rPr lang="en-US" smtClean="0"/>
              <a:pPr/>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B431D8B-9192-3045-AA48-12D35CC2AC6A}" type="datetimeFigureOut">
              <a:rPr lang="en-US" smtClean="0"/>
              <a:pPr/>
              <a:t>4/17/12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AC56F1-DFC1-0E49-8B32-A40CAA0406B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431D8B-9192-3045-AA48-12D35CC2AC6A}" type="datetimeFigureOut">
              <a:rPr lang="en-US" smtClean="0"/>
              <a:pPr/>
              <a:t>4/17/12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AC56F1-DFC1-0E49-8B32-A40CAA0406B3}"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431D8B-9192-3045-AA48-12D35CC2AC6A}" type="datetimeFigureOut">
              <a:rPr lang="en-US" smtClean="0"/>
              <a:pPr/>
              <a:t>4/17/12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AC56F1-DFC1-0E49-8B32-A40CAA0406B3}"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431D8B-9192-3045-AA48-12D35CC2AC6A}" type="datetimeFigureOut">
              <a:rPr lang="en-US" smtClean="0"/>
              <a:pPr/>
              <a:t>4/17/12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AC56F1-DFC1-0E49-8B32-A40CAA0406B3}" type="slidenum">
              <a:rPr lang="en-US" smtClean="0"/>
              <a:pPr/>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431D8B-9192-3045-AA48-12D35CC2AC6A}" type="datetimeFigureOut">
              <a:rPr lang="en-US" smtClean="0"/>
              <a:pPr/>
              <a:t>4/17/12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AC56F1-DFC1-0E49-8B32-A40CAA0406B3}"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431D8B-9192-3045-AA48-12D35CC2AC6A}" type="datetimeFigureOut">
              <a:rPr lang="en-US" smtClean="0"/>
              <a:pPr/>
              <a:t>4/17/12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AC56F1-DFC1-0E49-8B32-A40CAA0406B3}" type="slidenum">
              <a:rPr lang="en-US" smtClean="0"/>
              <a:pPr/>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431D8B-9192-3045-AA48-12D35CC2AC6A}" type="datetimeFigureOut">
              <a:rPr lang="en-US" smtClean="0"/>
              <a:pPr/>
              <a:t>4/17/12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AC56F1-DFC1-0E49-8B32-A40CAA0406B3}"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B431D8B-9192-3045-AA48-12D35CC2AC6A}" type="datetimeFigureOut">
              <a:rPr lang="en-US" smtClean="0"/>
              <a:pPr/>
              <a:t>4/17/12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C56F1-DFC1-0E49-8B32-A40CAA0406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B431D8B-9192-3045-AA48-12D35CC2AC6A}" type="datetimeFigureOut">
              <a:rPr lang="en-US" smtClean="0"/>
              <a:pPr/>
              <a:t>4/17/12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C56F1-DFC1-0E49-8B32-A40CAA0406B3}"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B431D8B-9192-3045-AA48-12D35CC2AC6A}" type="datetimeFigureOut">
              <a:rPr lang="en-US" smtClean="0"/>
              <a:pPr/>
              <a:t>4/17/12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C56F1-DFC1-0E49-8B32-A40CAA0406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FB431D8B-9192-3045-AA48-12D35CC2AC6A}" type="datetimeFigureOut">
              <a:rPr lang="en-US" smtClean="0"/>
              <a:pPr/>
              <a:t>4/17/12</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68AC56F1-DFC1-0E49-8B32-A40CAA0406B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FB431D8B-9192-3045-AA48-12D35CC2AC6A}" type="datetimeFigureOut">
              <a:rPr lang="en-US" smtClean="0"/>
              <a:pPr/>
              <a:t>4/17/12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C56F1-DFC1-0E49-8B32-A40CAA0406B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431D8B-9192-3045-AA48-12D35CC2AC6A}" type="datetimeFigureOut">
              <a:rPr lang="en-US" smtClean="0"/>
              <a:pPr/>
              <a:t>4/17/12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C56F1-DFC1-0E49-8B32-A40CAA0406B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431D8B-9192-3045-AA48-12D35CC2AC6A}" type="datetimeFigureOut">
              <a:rPr lang="en-US" smtClean="0"/>
              <a:pPr/>
              <a:t>4/17/12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AC56F1-DFC1-0E49-8B32-A40CAA0406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B431D8B-9192-3045-AA48-12D35CC2AC6A}" type="datetimeFigureOut">
              <a:rPr lang="en-US" smtClean="0"/>
              <a:pPr/>
              <a:t>4/17/12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AC56F1-DFC1-0E49-8B32-A40CAA0406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FB431D8B-9192-3045-AA48-12D35CC2AC6A}" type="datetimeFigureOut">
              <a:rPr lang="en-US" smtClean="0"/>
              <a:pPr/>
              <a:t>4/17/12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AC56F1-DFC1-0E49-8B32-A40CAA0406B3}" type="slidenum">
              <a:rPr lang="en-US" smtClean="0"/>
              <a:pPr/>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B431D8B-9192-3045-AA48-12D35CC2AC6A}" type="datetimeFigureOut">
              <a:rPr lang="en-US" smtClean="0"/>
              <a:pPr/>
              <a:t>4/17/12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AC56F1-DFC1-0E49-8B32-A40CAA0406B3}" type="slidenum">
              <a:rPr lang="en-US" smtClean="0"/>
              <a:pPr/>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20" Type="http://schemas.openxmlformats.org/officeDocument/2006/relationships/slideLayout" Target="../slideLayouts/slideLayout20.xml"/><Relationship Id="rId4" Type="http://schemas.openxmlformats.org/officeDocument/2006/relationships/slideLayout" Target="../slideLayouts/slideLayout4.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24" Type="http://schemas.openxmlformats.org/officeDocument/2006/relationships/image" Target="../media/image8.png"/><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19" Type="http://schemas.openxmlformats.org/officeDocument/2006/relationships/slideLayout" Target="../slideLayouts/slideLayout19.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FB431D8B-9192-3045-AA48-12D35CC2AC6A}" type="datetimeFigureOut">
              <a:rPr lang="en-US" smtClean="0"/>
              <a:pPr/>
              <a:t>4/17/12</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68AC56F1-DFC1-0E49-8B32-A40CAA0406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Inferences!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50569643"/>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3. </a:t>
            </a:r>
            <a:endParaRPr lang="en-US" dirty="0"/>
          </a:p>
        </p:txBody>
      </p:sp>
      <p:sp>
        <p:nvSpPr>
          <p:cNvPr id="3" name="Content Placeholder 2"/>
          <p:cNvSpPr>
            <a:spLocks noGrp="1"/>
          </p:cNvSpPr>
          <p:nvPr>
            <p:ph idx="1"/>
          </p:nvPr>
        </p:nvSpPr>
        <p:spPr/>
        <p:txBody>
          <a:bodyPr>
            <a:noAutofit/>
          </a:bodyPr>
          <a:lstStyle/>
          <a:p>
            <a:r>
              <a:rPr lang="en-US" sz="2000" dirty="0" smtClean="0"/>
              <a:t>       I stood alone in the dark, damp gloom of the churchyard, looking down at the graves of my long-dead parents. Their tombstones were all I ever knew of them I shivered and began to cry.</a:t>
            </a:r>
            <a:br>
              <a:rPr lang="en-US" sz="2000" dirty="0" smtClean="0"/>
            </a:br>
            <a:r>
              <a:rPr lang="en-US" sz="2000" dirty="0" smtClean="0"/>
              <a:t>	“Hold your noise!” cried a terrible voice. A man started up from among the graves. “Keep still, you little devil, or I’ll cut your throat!” </a:t>
            </a:r>
            <a:br>
              <a:rPr lang="en-US" sz="2000" dirty="0" smtClean="0"/>
            </a:br>
            <a:r>
              <a:rPr lang="en-US" sz="2000" dirty="0" smtClean="0"/>
              <a:t>	A fearful man, he was, all in coarse gray, with a convict’s iron chain on his leg. He was a man with no hat, and with broken shoes. An old rag was tied round his head. He had been soaked in water and smothered in mud. He was lamed by stones, cut by flints, and torn by briars. He limped, and shivered, and glared, and growled. His teeth chattered in his head, as he seized me by the chin.</a:t>
            </a:r>
            <a:br>
              <a:rPr lang="en-US" sz="2000" dirty="0" smtClean="0"/>
            </a:br>
            <a:r>
              <a:rPr lang="en-US" sz="2000" dirty="0" smtClean="0"/>
              <a:t>	“Oh! Don’t cut my throat, sir,” I pleaded. </a:t>
            </a:r>
            <a:endParaRPr lang="en-US"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33111858"/>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735138"/>
            <a:ext cx="7313613" cy="4932362"/>
          </a:xfrm>
        </p:spPr>
        <p:txBody>
          <a:bodyPr>
            <a:normAutofit lnSpcReduction="10000"/>
          </a:bodyPr>
          <a:lstStyle/>
          <a:p>
            <a:r>
              <a:rPr lang="en-US" dirty="0" smtClean="0"/>
              <a:t>1. You can infer that the narrator’s parents died</a:t>
            </a:r>
            <a:br>
              <a:rPr lang="en-US" dirty="0" smtClean="0"/>
            </a:br>
            <a:r>
              <a:rPr lang="en-US" dirty="0" smtClean="0"/>
              <a:t>	a. just recently</a:t>
            </a:r>
            <a:br>
              <a:rPr lang="en-US" dirty="0" smtClean="0"/>
            </a:br>
            <a:r>
              <a:rPr lang="en-US" dirty="0" smtClean="0"/>
              <a:t>	b. in America</a:t>
            </a:r>
            <a:br>
              <a:rPr lang="en-US" dirty="0" smtClean="0"/>
            </a:br>
            <a:r>
              <a:rPr lang="en-US" dirty="0" smtClean="0"/>
              <a:t>	c. when the narrator was very young</a:t>
            </a:r>
          </a:p>
          <a:p>
            <a:r>
              <a:rPr lang="en-US" dirty="0" smtClean="0"/>
              <a:t>2. You can infer that the narrator is </a:t>
            </a:r>
            <a:br>
              <a:rPr lang="en-US" dirty="0" smtClean="0"/>
            </a:br>
            <a:r>
              <a:rPr lang="en-US" dirty="0" smtClean="0"/>
              <a:t>	a. terrified</a:t>
            </a:r>
            <a:br>
              <a:rPr lang="en-US" dirty="0" smtClean="0"/>
            </a:br>
            <a:r>
              <a:rPr lang="en-US" dirty="0" smtClean="0"/>
              <a:t>	b. bored</a:t>
            </a:r>
            <a:br>
              <a:rPr lang="en-US" dirty="0" smtClean="0"/>
            </a:br>
            <a:r>
              <a:rPr lang="en-US" dirty="0" smtClean="0"/>
              <a:t>	c. delighted</a:t>
            </a:r>
          </a:p>
          <a:p>
            <a:r>
              <a:rPr lang="en-US" dirty="0" smtClean="0"/>
              <a:t>3. You can infer that the man</a:t>
            </a:r>
            <a:br>
              <a:rPr lang="en-US" dirty="0" smtClean="0"/>
            </a:br>
            <a:r>
              <a:rPr lang="en-US" dirty="0" smtClean="0"/>
              <a:t>	a. is the narrator’s father</a:t>
            </a:r>
            <a:br>
              <a:rPr lang="en-US" dirty="0" smtClean="0"/>
            </a:br>
            <a:r>
              <a:rPr lang="en-US" dirty="0" smtClean="0"/>
              <a:t>	b. has escaped from prison</a:t>
            </a:r>
            <a:br>
              <a:rPr lang="en-US" dirty="0" smtClean="0"/>
            </a:br>
            <a:r>
              <a:rPr lang="en-US" dirty="0" smtClean="0"/>
              <a:t>	c. lives nearby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29207039"/>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Inferences</a:t>
            </a:r>
            <a:endParaRPr lang="en-US" dirty="0"/>
          </a:p>
        </p:txBody>
      </p:sp>
      <p:sp>
        <p:nvSpPr>
          <p:cNvPr id="3" name="Content Placeholder 2"/>
          <p:cNvSpPr>
            <a:spLocks noGrp="1"/>
          </p:cNvSpPr>
          <p:nvPr>
            <p:ph idx="1"/>
          </p:nvPr>
        </p:nvSpPr>
        <p:spPr/>
        <p:txBody>
          <a:bodyPr/>
          <a:lstStyle/>
          <a:p>
            <a:r>
              <a:rPr lang="en-US" dirty="0" smtClean="0"/>
              <a:t>Most writing s</a:t>
            </a:r>
            <a:r>
              <a:rPr lang="en-US" i="1" dirty="0" smtClean="0"/>
              <a:t>uggests</a:t>
            </a:r>
            <a:r>
              <a:rPr lang="en-US" dirty="0" smtClean="0"/>
              <a:t> more than it </a:t>
            </a:r>
            <a:r>
              <a:rPr lang="en-US" i="1" dirty="0" smtClean="0"/>
              <a:t>says</a:t>
            </a:r>
            <a:r>
              <a:rPr lang="en-US" dirty="0" smtClean="0"/>
              <a:t>. Writers do not state everything you need to know. Often facts and ideas are missing, and you have to fill in the blanks. </a:t>
            </a:r>
            <a:r>
              <a:rPr lang="en-US" b="1" dirty="0" smtClean="0"/>
              <a:t>Questions to ask yourself:</a:t>
            </a:r>
          </a:p>
          <a:p>
            <a:r>
              <a:rPr lang="en-US" dirty="0" smtClean="0"/>
              <a:t>1. What will these facts lead to?</a:t>
            </a:r>
          </a:p>
          <a:p>
            <a:r>
              <a:rPr lang="en-US" dirty="0" smtClean="0"/>
              <a:t>2. Why did the author write these facts?</a:t>
            </a:r>
          </a:p>
          <a:p>
            <a:r>
              <a:rPr lang="en-US" dirty="0" smtClean="0"/>
              <a:t>3. Do I agree with the writer?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315123"/>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BEST inference is the one that is more likely than others.</a:t>
            </a:r>
          </a:p>
          <a:p>
            <a:r>
              <a:rPr lang="en-US" dirty="0" smtClean="0"/>
              <a:t>What characters say can suggest a lot. It may lead to inferences about their attitudes. </a:t>
            </a:r>
            <a:endParaRPr lang="en-US" dirty="0"/>
          </a:p>
          <a:p>
            <a:r>
              <a:rPr lang="en-US" dirty="0" smtClean="0"/>
              <a:t>Notice what characters say, and how they say it.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84615316"/>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try one!</a:t>
            </a:r>
            <a:endParaRPr lang="en-US" dirty="0"/>
          </a:p>
        </p:txBody>
      </p:sp>
      <p:sp>
        <p:nvSpPr>
          <p:cNvPr id="3" name="Content Placeholder 2"/>
          <p:cNvSpPr>
            <a:spLocks noGrp="1"/>
          </p:cNvSpPr>
          <p:nvPr>
            <p:ph idx="1"/>
          </p:nvPr>
        </p:nvSpPr>
        <p:spPr/>
        <p:txBody>
          <a:bodyPr>
            <a:normAutofit/>
          </a:bodyPr>
          <a:lstStyle/>
          <a:p>
            <a:r>
              <a:rPr lang="en-US" sz="2800" dirty="0" smtClean="0"/>
              <a:t>The waitress brought the check. The girl smiled at her. Then the waitress left. The girl glanced around the room. Slowly, she got up from the table. She walked calmly to the door. She stepped out and closed it behind her. She never looked back. </a:t>
            </a:r>
            <a:endParaRPr lang="en-US" sz="2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44469892"/>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you infer?</a:t>
            </a:r>
            <a:endParaRPr lang="en-US" dirty="0"/>
          </a:p>
        </p:txBody>
      </p:sp>
      <p:sp>
        <p:nvSpPr>
          <p:cNvPr id="3" name="Content Placeholder 2"/>
          <p:cNvSpPr>
            <a:spLocks noGrp="1"/>
          </p:cNvSpPr>
          <p:nvPr>
            <p:ph idx="1"/>
          </p:nvPr>
        </p:nvSpPr>
        <p:spPr/>
        <p:txBody>
          <a:bodyPr/>
          <a:lstStyle/>
          <a:p>
            <a:r>
              <a:rPr lang="en-US" dirty="0" smtClean="0"/>
              <a:t>Is the girl running out on her check?</a:t>
            </a:r>
          </a:p>
          <a:p>
            <a:r>
              <a:rPr lang="en-US" dirty="0" smtClean="0"/>
              <a:t>Did someone else pay her check?</a:t>
            </a:r>
          </a:p>
          <a:p>
            <a:r>
              <a:rPr lang="en-US" dirty="0" smtClean="0"/>
              <a:t>Perhaps her meal was free. </a:t>
            </a:r>
          </a:p>
          <a:p>
            <a:r>
              <a:rPr lang="en-US" dirty="0" smtClean="0"/>
              <a:t>Maybe she owns the restaurant.</a:t>
            </a:r>
          </a:p>
          <a:p>
            <a:r>
              <a:rPr lang="en-US" dirty="0" smtClean="0"/>
              <a:t>We do not have enough facts to decide which inference is right, remember to keep an open mind!</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45288200"/>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1</a:t>
            </a:r>
            <a:endParaRPr lang="en-US" dirty="0"/>
          </a:p>
        </p:txBody>
      </p:sp>
      <p:sp>
        <p:nvSpPr>
          <p:cNvPr id="3" name="Content Placeholder 2"/>
          <p:cNvSpPr>
            <a:spLocks noGrp="1"/>
          </p:cNvSpPr>
          <p:nvPr>
            <p:ph idx="1"/>
          </p:nvPr>
        </p:nvSpPr>
        <p:spPr>
          <a:xfrm>
            <a:off x="914400" y="1735138"/>
            <a:ext cx="7313613" cy="4868862"/>
          </a:xfrm>
        </p:spPr>
        <p:txBody>
          <a:bodyPr>
            <a:normAutofit/>
          </a:bodyPr>
          <a:lstStyle/>
          <a:p>
            <a:r>
              <a:rPr lang="en-US" sz="2200" dirty="0" smtClean="0"/>
              <a:t>The grassy field borders the big highway. Fat woodchucks feed there. Each day they stuff as much food into their round bodies as the can. The cold will soon arrive. They take no notice of the steady stream of cars and tucks that pass within a few feet of them. The woodchucks only once or twice raise a head to look for danger. Only a person, dog, or a large hawk concerns them much. The teeth of an adult woodchuck are vicious weapons. Not many animals wish to test them. The big male woodchuck feeds in the place where recently a large black house cat had stalked mice. Crows had chased the cat away. This woodchuck is a dark male and has some gray hair. Its burrow is more than thirty feet from where it feeds, but it seems unconcerned with danger. </a:t>
            </a:r>
            <a:endParaRPr lang="en-US" sz="22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55582896"/>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 You can infer that the woodchucks are eating so much because they</a:t>
            </a:r>
            <a:br>
              <a:rPr lang="en-US" dirty="0" smtClean="0"/>
            </a:br>
            <a:r>
              <a:rPr lang="en-US" dirty="0" smtClean="0"/>
              <a:t>	a. are preparing for cold weather</a:t>
            </a:r>
            <a:br>
              <a:rPr lang="en-US" dirty="0" smtClean="0"/>
            </a:br>
            <a:r>
              <a:rPr lang="en-US" dirty="0" smtClean="0"/>
              <a:t>	b. think crows will steal their food.</a:t>
            </a:r>
            <a:br>
              <a:rPr lang="en-US" dirty="0" smtClean="0"/>
            </a:br>
            <a:r>
              <a:rPr lang="en-US" dirty="0" smtClean="0"/>
              <a:t>	c. have to compete with house cats</a:t>
            </a:r>
          </a:p>
          <a:p>
            <a:r>
              <a:rPr lang="en-US" dirty="0" smtClean="0"/>
              <a:t>2. The woodchucks ignore enemies. They probably do this because</a:t>
            </a:r>
            <a:br>
              <a:rPr lang="en-US" dirty="0" smtClean="0"/>
            </a:br>
            <a:r>
              <a:rPr lang="en-US" dirty="0" smtClean="0"/>
              <a:t>	a. hawks keep watch for them</a:t>
            </a:r>
            <a:br>
              <a:rPr lang="en-US" dirty="0" smtClean="0"/>
            </a:br>
            <a:r>
              <a:rPr lang="en-US" dirty="0" smtClean="0"/>
              <a:t>	b. the traffic frightens enemies away</a:t>
            </a:r>
            <a:br>
              <a:rPr lang="en-US" dirty="0" smtClean="0"/>
            </a:br>
            <a:r>
              <a:rPr lang="en-US" dirty="0" smtClean="0"/>
              <a:t>	c. they know they can fight enemies off.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84226946"/>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2</a:t>
            </a:r>
            <a:endParaRPr lang="en-US" dirty="0"/>
          </a:p>
        </p:txBody>
      </p:sp>
      <p:sp>
        <p:nvSpPr>
          <p:cNvPr id="3" name="Content Placeholder 2"/>
          <p:cNvSpPr>
            <a:spLocks noGrp="1"/>
          </p:cNvSpPr>
          <p:nvPr>
            <p:ph idx="1"/>
          </p:nvPr>
        </p:nvSpPr>
        <p:spPr>
          <a:xfrm>
            <a:off x="914400" y="1735138"/>
            <a:ext cx="7313613" cy="4519612"/>
          </a:xfrm>
        </p:spPr>
        <p:txBody>
          <a:bodyPr>
            <a:normAutofit/>
          </a:bodyPr>
          <a:lstStyle/>
          <a:p>
            <a:pPr marL="457200" lvl="1" indent="0">
              <a:buNone/>
            </a:pPr>
            <a:r>
              <a:rPr lang="en-US" sz="2000" dirty="0" smtClean="0"/>
              <a:t>        I learned from the age of two or three that any room in our house was there to read in. My mother read to me. She read to me in the bedroom in the mornings. We’d sit in her rocker, which ticked as we rocked. It was as though we had a cricket accompanying the story. She’d read to me at night when I’d gotten into my bed. </a:t>
            </a:r>
            <a:br>
              <a:rPr lang="en-US" sz="2000" dirty="0" smtClean="0"/>
            </a:br>
            <a:r>
              <a:rPr lang="en-US" sz="2000" dirty="0" smtClean="0"/>
              <a:t>	Though it was a strain on his salary, my father bought books her thought I should read. There was a bookcase in the living room. To help us grown up arguing at the dinner table, there was the dictionary and four encyclopedias. There were books about faraway places, too, all with pictures. I </a:t>
            </a:r>
            <a:r>
              <a:rPr lang="en-US" sz="2000" dirty="0" err="1" smtClean="0"/>
              <a:t>didn</a:t>
            </a:r>
            <a:r>
              <a:rPr lang="fr-FR" sz="2000" dirty="0" smtClean="0"/>
              <a:t>’</a:t>
            </a:r>
            <a:r>
              <a:rPr lang="en-US" sz="2000" dirty="0" smtClean="0"/>
              <a:t>t know then that they were a clue to my father’s dreams. He so longed to see the rest of the world. </a:t>
            </a:r>
            <a:endParaRPr lang="en-US"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0514456"/>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 You can infer that the mother</a:t>
            </a:r>
          </a:p>
          <a:p>
            <a:pPr lvl="1"/>
            <a:r>
              <a:rPr lang="en-US" dirty="0" smtClean="0"/>
              <a:t>A. disliked reading</a:t>
            </a:r>
            <a:br>
              <a:rPr lang="en-US" dirty="0" smtClean="0"/>
            </a:br>
            <a:r>
              <a:rPr lang="en-US" dirty="0" smtClean="0"/>
              <a:t>B. was usually too tired to read</a:t>
            </a:r>
            <a:br>
              <a:rPr lang="en-US" dirty="0" smtClean="0"/>
            </a:br>
            <a:r>
              <a:rPr lang="en-US" dirty="0" smtClean="0"/>
              <a:t>C. wanted the children to love reading.</a:t>
            </a:r>
          </a:p>
          <a:p>
            <a:pPr lvl="1"/>
            <a:endParaRPr lang="en-US" dirty="0"/>
          </a:p>
          <a:p>
            <a:pPr marL="457200" lvl="1" indent="0">
              <a:buNone/>
            </a:pPr>
            <a:r>
              <a:rPr lang="en-US" dirty="0" smtClean="0"/>
              <a:t>2. The last two sentences suggest that the narrator</a:t>
            </a:r>
          </a:p>
          <a:p>
            <a:pPr marL="457200" lvl="1" indent="0">
              <a:buNone/>
            </a:pPr>
            <a:r>
              <a:rPr lang="en-US" dirty="0"/>
              <a:t>	</a:t>
            </a:r>
            <a:r>
              <a:rPr lang="en-US" dirty="0" smtClean="0"/>
              <a:t>A. disliked the father</a:t>
            </a:r>
          </a:p>
          <a:p>
            <a:pPr marL="457200" lvl="1" indent="0">
              <a:buNone/>
            </a:pPr>
            <a:r>
              <a:rPr lang="en-US" dirty="0"/>
              <a:t>	</a:t>
            </a:r>
            <a:r>
              <a:rPr lang="en-US" dirty="0" smtClean="0"/>
              <a:t>B. understood the father better later on</a:t>
            </a:r>
          </a:p>
          <a:p>
            <a:pPr marL="457200" lvl="1" indent="0">
              <a:buNone/>
            </a:pPr>
            <a:r>
              <a:rPr lang="en-US" dirty="0"/>
              <a:t>	</a:t>
            </a:r>
            <a:r>
              <a:rPr lang="en-US" dirty="0" smtClean="0"/>
              <a:t>C. forgot the father’s habits in later years.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49422251"/>
      </p:ext>
    </p:extLst>
  </p:cSld>
  <p:clrMapOvr>
    <a:masterClrMapping/>
  </p:clrMapOvr>
</p:sld>
</file>

<file path=ppt/theme/_rels/theme1.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 Id="rId5" Type="http://schemas.openxmlformats.org/officeDocument/2006/relationships/image" Target="../media/image5.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953</TotalTime>
  <Words>985</Words>
  <Application>Microsoft Macintosh PowerPoint</Application>
  <PresentationFormat>On-screen Show (4:3)</PresentationFormat>
  <Paragraphs>35</Paragraphs>
  <Slides>11</Slides>
  <Notes>0</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Inkwell</vt:lpstr>
      <vt:lpstr>Inferences!</vt:lpstr>
      <vt:lpstr>Inferences</vt:lpstr>
      <vt:lpstr>Slide 3</vt:lpstr>
      <vt:lpstr>Let’s try one!</vt:lpstr>
      <vt:lpstr>What can you infer?</vt:lpstr>
      <vt:lpstr>Ex. 1</vt:lpstr>
      <vt:lpstr>Slide 7</vt:lpstr>
      <vt:lpstr>Ex. 2</vt:lpstr>
      <vt:lpstr>Slide 9</vt:lpstr>
      <vt:lpstr>Ex. 3. </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Inferences!</dc:title>
  <dc:creator>Marissa Whalen</dc:creator>
  <cp:lastModifiedBy>LPS Lincoln Public Schools</cp:lastModifiedBy>
  <cp:revision>6</cp:revision>
  <dcterms:created xsi:type="dcterms:W3CDTF">2012-04-17T15:43:24Z</dcterms:created>
  <dcterms:modified xsi:type="dcterms:W3CDTF">2012-04-17T15:43:53Z</dcterms:modified>
</cp:coreProperties>
</file>