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7" r:id="rId10"/>
    <p:sldId id="294" r:id="rId11"/>
    <p:sldId id="295" r:id="rId12"/>
    <p:sldId id="273" r:id="rId13"/>
  </p:sldIdLst>
  <p:sldSz cx="9144000" cy="6858000" type="screen4x3"/>
  <p:notesSz cx="6858000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Osaka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02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948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87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fld id="{14FCFB67-A210-47D6-866A-AA7BE8F64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4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87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49" tIns="46924" rIns="93849" bIns="46924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/>
            </a:lvl1pPr>
          </a:lstStyle>
          <a:p>
            <a:fld id="{7A33DB58-66ED-424B-97F9-D1A4F8AF0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618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C1057-B2BF-4263-926D-9BC8194B031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79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4FC2F-AD75-42F7-AB7C-D80DDCFF29A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99" tIns="46051" rIns="92099" bIns="46051"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32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54A1F3-4E11-48B9-BDC3-C892A30578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Flag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716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4953000" y="6400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6C64C40-30F9-48A0-8C6C-9DE25B8D218E}" type="slidenum">
              <a:rPr lang="en-US" altLang="en-US">
                <a:solidFill>
                  <a:srgbClr val="003366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>
              <a:solidFill>
                <a:srgbClr val="003366"/>
              </a:solidFill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83400" y="6261100"/>
            <a:ext cx="21717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oseup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6172200" y="5410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5123" name="Picture 1" descr="front slide-hs.jpg"/>
          <p:cNvPicPr>
            <a:picLocks noChangeAspect="1"/>
          </p:cNvPicPr>
          <p:nvPr/>
        </p:nvPicPr>
        <p:blipFill>
          <a:blip r:embed="rId3" cstate="print"/>
          <a:srcRect b="1952"/>
          <a:stretch>
            <a:fillRect/>
          </a:stretch>
        </p:blipFill>
        <p:spPr bwMode="auto">
          <a:xfrm>
            <a:off x="0" y="-76200"/>
            <a:ext cx="9151938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3406775" y="5715000"/>
            <a:ext cx="57150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300" b="1" dirty="0">
                <a:solidFill>
                  <a:srgbClr val="003366"/>
                </a:solidFill>
                <a:latin typeface="Calibri" pitchFamily="34" charset="0"/>
              </a:rPr>
              <a:t>CLOSE UP WASHINGTON, DC</a:t>
            </a:r>
          </a:p>
          <a:p>
            <a:pPr algn="ctr" eaLnBrk="1" hangingPunct="1"/>
            <a:r>
              <a:rPr lang="en-US" altLang="en-US" sz="2000" b="1" i="1" dirty="0" smtClean="0">
                <a:solidFill>
                  <a:srgbClr val="003366"/>
                </a:solidFill>
                <a:latin typeface="Calibri" pitchFamily="34" charset="0"/>
              </a:rPr>
              <a:t>What Happens Here Can Change Your World!</a:t>
            </a:r>
            <a:endParaRPr lang="en-US" altLang="en-US" sz="2000" b="1" i="1" dirty="0">
              <a:solidFill>
                <a:srgbClr val="0033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    Price and What’s Included</a:t>
            </a:r>
            <a:endParaRPr lang="en-US" sz="4000" b="1" dirty="0">
              <a:solidFill>
                <a:srgbClr val="D40026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848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Total student price is </a:t>
            </a:r>
            <a:r>
              <a:rPr lang="en-US" sz="2400" b="1" dirty="0" smtClean="0">
                <a:latin typeface="Calibri" pitchFamily="34" charset="0"/>
              </a:rPr>
              <a:t>$</a:t>
            </a:r>
            <a:r>
              <a:rPr lang="en-US" sz="2400" b="1" dirty="0" smtClean="0">
                <a:latin typeface="Calibri" pitchFamily="34" charset="0"/>
              </a:rPr>
              <a:t>1782</a:t>
            </a:r>
            <a:endParaRPr lang="en-US" sz="2400" dirty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200" dirty="0" smtClean="0">
                <a:latin typeface="Calibri" pitchFamily="34" charset="0"/>
              </a:rPr>
              <a:t>Airfare from </a:t>
            </a:r>
            <a:r>
              <a:rPr lang="en-US" sz="2200" dirty="0" smtClean="0">
                <a:latin typeface="Calibri" pitchFamily="34" charset="0"/>
              </a:rPr>
              <a:t>LNK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(excluding baggage fees)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Academic materials and instruction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Hotel accommodations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Three meals per day starting with dinner on Sunday, ending with lunch on Thursday.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All in-town transportation and transportation to/from Philly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24-hour supervision including night monitors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All admission fees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Secondary medical coverage and access to Georgetown University Medical Center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latin typeface="Calibri" pitchFamily="34" charset="0"/>
              </a:rPr>
              <a:t>Close Up souvenir backpack, water bottle, and group photo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2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 smtClean="0">
                <a:latin typeface="Calibri" pitchFamily="34" charset="0"/>
              </a:rPr>
              <a:t>Travel insurance is optional but STRONGLY encouraged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Pricing and Deadlines</a:t>
            </a:r>
            <a:endParaRPr lang="en-US" sz="4000" b="1" dirty="0">
              <a:solidFill>
                <a:srgbClr val="D40026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7162800" cy="4525963"/>
          </a:xfrm>
        </p:spPr>
        <p:txBody>
          <a:bodyPr/>
          <a:lstStyle/>
          <a:p>
            <a:r>
              <a:rPr lang="en-US" sz="2100" dirty="0" smtClean="0">
                <a:latin typeface="Calibri" pitchFamily="34" charset="0"/>
              </a:rPr>
              <a:t>Total price is </a:t>
            </a:r>
            <a:r>
              <a:rPr lang="en-US" sz="2100" b="1" dirty="0" smtClean="0">
                <a:latin typeface="Calibri" pitchFamily="34" charset="0"/>
              </a:rPr>
              <a:t>$</a:t>
            </a:r>
            <a:r>
              <a:rPr lang="en-US" sz="2100" b="1" dirty="0" smtClean="0">
                <a:latin typeface="Calibri" pitchFamily="34" charset="0"/>
              </a:rPr>
              <a:t>1782.</a:t>
            </a:r>
            <a:endParaRPr lang="en-US" sz="2100" dirty="0" smtClean="0">
              <a:latin typeface="Calibri" pitchFamily="34" charset="0"/>
            </a:endParaRPr>
          </a:p>
          <a:p>
            <a:r>
              <a:rPr lang="en-US" sz="2100" dirty="0" smtClean="0">
                <a:latin typeface="Calibri" pitchFamily="34" charset="0"/>
              </a:rPr>
              <a:t>$400 deposit is due no later than </a:t>
            </a:r>
            <a:r>
              <a:rPr lang="en-US" sz="2100" b="1" dirty="0" smtClean="0">
                <a:latin typeface="Calibri" pitchFamily="34" charset="0"/>
              </a:rPr>
              <a:t>December 16</a:t>
            </a:r>
            <a:r>
              <a:rPr lang="en-US" sz="2100" b="1" dirty="0" smtClean="0">
                <a:latin typeface="Calibri" pitchFamily="34" charset="0"/>
              </a:rPr>
              <a:t>, 2016.</a:t>
            </a:r>
            <a:endParaRPr lang="en-US" sz="2100" b="1" dirty="0" smtClean="0">
              <a:latin typeface="Calibri" pitchFamily="34" charset="0"/>
            </a:endParaRPr>
          </a:p>
          <a:p>
            <a:r>
              <a:rPr lang="en-US" sz="2100" dirty="0" smtClean="0">
                <a:latin typeface="Calibri" pitchFamily="34" charset="0"/>
              </a:rPr>
              <a:t>ALL deposits are </a:t>
            </a:r>
            <a:r>
              <a:rPr lang="en-US" sz="2100" u="sng" dirty="0" smtClean="0">
                <a:latin typeface="Calibri" pitchFamily="34" charset="0"/>
              </a:rPr>
              <a:t>non-refundable and non-transferable</a:t>
            </a:r>
            <a:r>
              <a:rPr lang="en-US" sz="2100" dirty="0" smtClean="0">
                <a:latin typeface="Calibri" pitchFamily="34" charset="0"/>
              </a:rPr>
              <a:t> when made.</a:t>
            </a:r>
          </a:p>
          <a:p>
            <a:r>
              <a:rPr lang="en-US" sz="2100" dirty="0" smtClean="0">
                <a:latin typeface="Calibri" pitchFamily="34" charset="0"/>
              </a:rPr>
              <a:t>Final payment due no later than </a:t>
            </a:r>
            <a:r>
              <a:rPr lang="en-US" sz="2100" b="1" dirty="0" smtClean="0">
                <a:latin typeface="Calibri" pitchFamily="34" charset="0"/>
              </a:rPr>
              <a:t>March 2</a:t>
            </a:r>
            <a:r>
              <a:rPr lang="en-US" sz="2100" b="1" dirty="0" smtClean="0">
                <a:latin typeface="Calibri" pitchFamily="34" charset="0"/>
              </a:rPr>
              <a:t>, 2017.</a:t>
            </a:r>
            <a:endParaRPr lang="en-US" sz="2100" b="1" dirty="0" smtClean="0">
              <a:latin typeface="Calibri" pitchFamily="34" charset="0"/>
            </a:endParaRPr>
          </a:p>
          <a:p>
            <a:r>
              <a:rPr lang="en-US" sz="2100" dirty="0" smtClean="0">
                <a:latin typeface="Calibri" pitchFamily="34" charset="0"/>
              </a:rPr>
              <a:t>Cancellations </a:t>
            </a:r>
            <a:r>
              <a:rPr lang="en-US" sz="2100" b="1" dirty="0" smtClean="0">
                <a:latin typeface="Calibri" pitchFamily="34" charset="0"/>
              </a:rPr>
              <a:t>after </a:t>
            </a:r>
            <a:r>
              <a:rPr lang="en-US" sz="2100" b="1" dirty="0" smtClean="0">
                <a:latin typeface="Calibri" pitchFamily="34" charset="0"/>
              </a:rPr>
              <a:t>March 2</a:t>
            </a:r>
            <a:r>
              <a:rPr lang="en-US" sz="2100" b="1" dirty="0" smtClean="0">
                <a:latin typeface="Calibri" pitchFamily="34" charset="0"/>
              </a:rPr>
              <a:t>, </a:t>
            </a:r>
            <a:r>
              <a:rPr lang="en-US" sz="2100" dirty="0" smtClean="0">
                <a:latin typeface="Calibri" pitchFamily="34" charset="0"/>
              </a:rPr>
              <a:t>result in a 100% cancellation penalty.</a:t>
            </a:r>
          </a:p>
          <a:p>
            <a:r>
              <a:rPr lang="en-US" sz="2100" dirty="0" smtClean="0">
                <a:latin typeface="Calibri" pitchFamily="34" charset="0"/>
              </a:rPr>
              <a:t>You will need to get your participant ID and password from </a:t>
            </a:r>
            <a:r>
              <a:rPr lang="en-US" sz="2100" dirty="0" smtClean="0">
                <a:latin typeface="Calibri" pitchFamily="34" charset="0"/>
              </a:rPr>
              <a:t>Mr. Bayne </a:t>
            </a:r>
            <a:r>
              <a:rPr lang="en-US" sz="2100" dirty="0" smtClean="0">
                <a:latin typeface="Calibri" pitchFamily="34" charset="0"/>
              </a:rPr>
              <a:t>enroll at </a:t>
            </a:r>
            <a:r>
              <a:rPr lang="en-US" sz="2100" b="1" dirty="0" smtClean="0">
                <a:latin typeface="Calibri" pitchFamily="34" charset="0"/>
              </a:rPr>
              <a:t>CloseUp.org</a:t>
            </a:r>
            <a:r>
              <a:rPr lang="en-US" sz="2100" b="1" dirty="0" smtClean="0">
                <a:latin typeface="Calibri" pitchFamily="34" charset="0"/>
              </a:rPr>
              <a:t>.</a:t>
            </a:r>
          </a:p>
          <a:p>
            <a:r>
              <a:rPr lang="en-US" sz="2100" dirty="0" smtClean="0">
                <a:latin typeface="Calibri" pitchFamily="34" charset="0"/>
              </a:rPr>
              <a:t>Limited financial aid based on financial need (free/reduced lunch) is available.</a:t>
            </a:r>
          </a:p>
          <a:p>
            <a:r>
              <a:rPr lang="en-US" sz="2100" dirty="0" smtClean="0">
                <a:latin typeface="Calibri" pitchFamily="34" charset="0"/>
              </a:rPr>
              <a:t>Close Up is a 501(c)(3) organization…donations can be tax- deductible.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back slide-h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3124200" y="32893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4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5715000"/>
            <a:ext cx="5181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3366"/>
                </a:solidFill>
                <a:latin typeface="Calibri" charset="0"/>
                <a:ea typeface="Osaka" charset="0"/>
                <a:cs typeface="Osaka" charset="0"/>
              </a:rPr>
              <a:t>Shannon Ahrens|  sahrens@closeup.org </a:t>
            </a:r>
            <a:endParaRPr lang="en-US" dirty="0">
              <a:solidFill>
                <a:srgbClr val="003366"/>
              </a:solidFill>
              <a:latin typeface="Calibri" charset="0"/>
              <a:ea typeface="Osaka" charset="0"/>
              <a:cs typeface="Osaka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3366"/>
                </a:solidFill>
                <a:latin typeface="Calibri" charset="0"/>
                <a:ea typeface="Osaka" charset="0"/>
                <a:cs typeface="Osaka" charset="0"/>
              </a:rPr>
              <a:t>800.CLOSEUP </a:t>
            </a:r>
            <a:r>
              <a:rPr lang="en-US" dirty="0" smtClean="0">
                <a:solidFill>
                  <a:srgbClr val="003366"/>
                </a:solidFill>
                <a:latin typeface="Calibri" charset="0"/>
                <a:ea typeface="Osaka" charset="0"/>
                <a:cs typeface="Osaka" charset="0"/>
              </a:rPr>
              <a:t>x3672  </a:t>
            </a:r>
            <a:r>
              <a:rPr lang="en-US" dirty="0">
                <a:solidFill>
                  <a:srgbClr val="003366"/>
                </a:solidFill>
                <a:latin typeface="Calibri" charset="0"/>
                <a:ea typeface="Osaka" charset="0"/>
                <a:cs typeface="Osaka" charset="0"/>
              </a:rPr>
              <a:t>| </a:t>
            </a:r>
            <a:r>
              <a:rPr lang="en-US" dirty="0" smtClean="0">
                <a:solidFill>
                  <a:srgbClr val="003366"/>
                </a:solidFill>
                <a:latin typeface="Calibri" charset="0"/>
                <a:ea typeface="Osaka" charset="0"/>
                <a:cs typeface="Osaka" charset="0"/>
                <a:hlinkClick r:id="rId4"/>
              </a:rPr>
              <a:t>www.CloseUp.org</a:t>
            </a:r>
            <a:r>
              <a:rPr lang="en-US" dirty="0" smtClean="0">
                <a:solidFill>
                  <a:srgbClr val="003366"/>
                </a:solidFill>
                <a:latin typeface="Calibri" charset="0"/>
                <a:ea typeface="Osaka" charset="0"/>
                <a:cs typeface="Osaka" charset="0"/>
              </a:rPr>
              <a:t> </a:t>
            </a:r>
            <a:endParaRPr lang="en-US" dirty="0">
              <a:solidFill>
                <a:srgbClr val="003366"/>
              </a:solidFill>
              <a:latin typeface="Calibri" charset="0"/>
              <a:ea typeface="Osaka" charset="0"/>
              <a:cs typeface="Osaka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advTm="1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     Close Up: History and Mission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3716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Non-profit and non-partisan organization founded in 1971.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Over </a:t>
            </a:r>
            <a:r>
              <a:rPr lang="en-US" sz="2600" dirty="0" smtClean="0">
                <a:latin typeface="Calibri" pitchFamily="34" charset="0"/>
              </a:rPr>
              <a:t>825,000 </a:t>
            </a:r>
            <a:r>
              <a:rPr lang="en-US" sz="2600" dirty="0" smtClean="0">
                <a:latin typeface="Calibri" pitchFamily="34" charset="0"/>
              </a:rPr>
              <a:t>student and teacher alums. 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Welcome nearly 17,000 students to DC each year.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Calibri" pitchFamily="34" charset="0"/>
              </a:rPr>
              <a:t>Mission is to inform, inspire, and empower students to become more active citizens.</a:t>
            </a:r>
          </a:p>
          <a:p>
            <a:pPr eaLnBrk="1" hangingPunct="1">
              <a:lnSpc>
                <a:spcPct val="80000"/>
              </a:lnSpc>
            </a:pPr>
            <a:endParaRPr lang="en-US" sz="2600" dirty="0" smtClean="0">
              <a:latin typeface="Calibri" pitchFamily="34" charset="0"/>
            </a:endParaRPr>
          </a:p>
        </p:txBody>
      </p:sp>
      <p:pic>
        <p:nvPicPr>
          <p:cNvPr id="3076" name="Content Placeholder 4" descr="us-capitol-building-1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219200"/>
            <a:ext cx="30162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57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Calibri" pitchFamily="34" charset="0"/>
              </a:rPr>
              <a:t>Sunday, March </a:t>
            </a:r>
            <a:r>
              <a:rPr lang="en-US" sz="2400" b="1" dirty="0" smtClean="0">
                <a:latin typeface="Calibri" pitchFamily="34" charset="0"/>
              </a:rPr>
              <a:t>26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through Thursday, March </a:t>
            </a:r>
            <a:r>
              <a:rPr lang="en-US" sz="2400" b="1" dirty="0" smtClean="0">
                <a:latin typeface="Calibri" pitchFamily="34" charset="0"/>
              </a:rPr>
              <a:t>30, 2017</a:t>
            </a: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5 days/4 nights and includes a visit to Philadelphia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Focus on American History and how it impacts our lives today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Students from around the country </a:t>
            </a:r>
            <a:r>
              <a:rPr lang="en-US" sz="2400" dirty="0" smtClean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CO</a:t>
            </a:r>
            <a:r>
              <a:rPr lang="en-US" sz="2400" dirty="0" smtClean="0">
                <a:latin typeface="Calibri" pitchFamily="34" charset="0"/>
              </a:rPr>
              <a:t>, MT, AZ, IL, CA, NE)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600" dirty="0" smtClean="0"/>
          </a:p>
        </p:txBody>
      </p:sp>
      <p:pic>
        <p:nvPicPr>
          <p:cNvPr id="4100" name="Content Placeholder 8" descr="Lincol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82880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       Schedule Walkthrough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143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b="1" dirty="0" smtClean="0">
                <a:latin typeface="Calibri" pitchFamily="34" charset="0"/>
              </a:rPr>
              <a:t>Sunday, March </a:t>
            </a:r>
            <a:r>
              <a:rPr lang="en-US" b="1" dirty="0" smtClean="0">
                <a:latin typeface="Calibri" pitchFamily="34" charset="0"/>
              </a:rPr>
              <a:t>26</a:t>
            </a:r>
            <a:endParaRPr lang="en-US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Fly from </a:t>
            </a:r>
            <a:r>
              <a:rPr lang="en-US" sz="2400" dirty="0" smtClean="0">
                <a:latin typeface="Calibri" pitchFamily="34" charset="0"/>
              </a:rPr>
              <a:t>Lincoln (LNK</a:t>
            </a:r>
            <a:r>
              <a:rPr lang="en-US" sz="2400" dirty="0" smtClean="0">
                <a:latin typeface="Calibri" pitchFamily="34" charset="0"/>
              </a:rPr>
              <a:t>) </a:t>
            </a:r>
            <a:r>
              <a:rPr lang="en-US" sz="2400" dirty="0" smtClean="0">
                <a:latin typeface="Calibri" pitchFamily="34" charset="0"/>
              </a:rPr>
              <a:t>to Washington, DC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Our staff will be at the airport to meet the group at baggage claim.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Check-in at hotel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Meet your PI and workshop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Principles of Democracy activity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Room check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 pitchFamily="34" charset="0"/>
              </a:rPr>
              <a:t>*Nighttime security/supervision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2348706"/>
            <a:ext cx="3200400" cy="2604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40026"/>
                </a:solidFill>
              </a:rPr>
              <a:t>      </a:t>
            </a:r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Schedule Walkthrough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295400"/>
            <a:ext cx="4038600" cy="51816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Monday, March </a:t>
            </a:r>
            <a:r>
              <a:rPr lang="en-US" sz="2800" b="1" dirty="0" smtClean="0">
                <a:latin typeface="Calibri" pitchFamily="34" charset="0"/>
              </a:rPr>
              <a:t>27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World War II and MLK Memorial Study Visits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Lunch in downtown DC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DC’s hidden gems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Arlington National Cemetery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White House photo-op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Dinner in the city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Mock Congress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4" descr="WWII Memo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3276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        Schedule Walkthrough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1430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Tuesday, March </a:t>
            </a:r>
            <a:r>
              <a:rPr lang="en-US" sz="2800" b="1" dirty="0" smtClean="0">
                <a:latin typeface="Calibri" pitchFamily="34" charset="0"/>
              </a:rPr>
              <a:t>28</a:t>
            </a:r>
            <a:endParaRPr lang="en-US" sz="2800" b="1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Capitol Hill Walking Workshop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See live debate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Committee Hearings</a:t>
            </a:r>
          </a:p>
          <a:p>
            <a:pPr lvl="2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Supreme Court/Library of Congress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Lunch at a Smithsonian Museum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Lincoln Memorial, Korean War Memorial, and Vietnam Veterans Memorial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Night tour of Washington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Content Placeholder 3" descr="LincolnWithKid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1200"/>
            <a:ext cx="30480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         Schedule Walkthrough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066800"/>
            <a:ext cx="4495800" cy="50593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Wednesday, March </a:t>
            </a:r>
            <a:r>
              <a:rPr lang="en-US" sz="2800" b="1" dirty="0" smtClean="0">
                <a:latin typeface="Calibri" pitchFamily="34" charset="0"/>
              </a:rPr>
              <a:t>29</a:t>
            </a:r>
            <a:endParaRPr lang="en-US" sz="2800" b="1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Coach bus trip to Philadelphia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National Constitution Center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Liberty Bell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Independence Hall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Congress Hall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President’s House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Return to DC and dinner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</p:txBody>
      </p:sp>
      <p:pic>
        <p:nvPicPr>
          <p:cNvPr id="5122" name="Picture 2" descr="http://morrishousehotel.com/wp-content/uploads/2012/12/liberty-bell-23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62200"/>
            <a:ext cx="2819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40026"/>
                </a:solidFill>
                <a:latin typeface="Calibri" pitchFamily="34" charset="0"/>
              </a:rPr>
              <a:t>       Schedule Walkthrough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1600200"/>
            <a:ext cx="3886200" cy="4525963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</a:rPr>
              <a:t>Thursday, March </a:t>
            </a:r>
            <a:r>
              <a:rPr lang="en-US" sz="2800" b="1" dirty="0" smtClean="0">
                <a:latin typeface="Calibri" pitchFamily="34" charset="0"/>
              </a:rPr>
              <a:t>30</a:t>
            </a:r>
            <a:endParaRPr lang="en-US" sz="2800" b="1" dirty="0" smtClean="0">
              <a:latin typeface="Calibri" pitchFamily="34" charset="0"/>
            </a:endParaRPr>
          </a:p>
          <a:p>
            <a:r>
              <a:rPr lang="en-US" sz="2600" dirty="0" smtClean="0">
                <a:latin typeface="Calibri" pitchFamily="34" charset="0"/>
              </a:rPr>
              <a:t>Citizenship Send-Off</a:t>
            </a:r>
          </a:p>
          <a:p>
            <a:r>
              <a:rPr lang="en-US" sz="2600" dirty="0" smtClean="0">
                <a:latin typeface="Calibri" pitchFamily="34" charset="0"/>
              </a:rPr>
              <a:t>National Archives</a:t>
            </a:r>
          </a:p>
          <a:p>
            <a:r>
              <a:rPr lang="en-US" sz="2600" dirty="0" smtClean="0">
                <a:latin typeface="Calibri" pitchFamily="34" charset="0"/>
              </a:rPr>
              <a:t>American History </a:t>
            </a:r>
            <a:r>
              <a:rPr lang="en-US" sz="2600" dirty="0" smtClean="0">
                <a:latin typeface="Calibri" pitchFamily="34" charset="0"/>
              </a:rPr>
              <a:t>Smithsonian </a:t>
            </a:r>
            <a:r>
              <a:rPr lang="en-US" sz="2600" dirty="0" smtClean="0">
                <a:latin typeface="Calibri" pitchFamily="34" charset="0"/>
              </a:rPr>
              <a:t>Museum</a:t>
            </a:r>
          </a:p>
          <a:p>
            <a:r>
              <a:rPr lang="en-US" sz="2600" dirty="0" smtClean="0">
                <a:latin typeface="Calibri" pitchFamily="34" charset="0"/>
              </a:rPr>
              <a:t>Fly back to </a:t>
            </a:r>
            <a:r>
              <a:rPr lang="en-US" sz="2600" dirty="0" smtClean="0">
                <a:latin typeface="Calibri" pitchFamily="34" charset="0"/>
              </a:rPr>
              <a:t>Lincoln</a:t>
            </a:r>
            <a:endParaRPr lang="en-US" sz="2600" dirty="0" smtClean="0">
              <a:latin typeface="Calibri" pitchFamily="34" charset="0"/>
            </a:endParaRPr>
          </a:p>
        </p:txBody>
      </p:sp>
      <p:pic>
        <p:nvPicPr>
          <p:cNvPr id="5" name="Content Placeholder 3" descr="OnCapHi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3327382" cy="249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Security and Supervision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162800" cy="4678363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</a:rPr>
              <a:t>Close Up Program Instructors are with the students throughout each day.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All instructors have over 140 hours of training, criminal background checks, CPR/First Aid training, and a passion for education.  These are NOT contracted tour guides.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Night monitors are in the hotel hallways from room check through breakfast the next morning.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‘Students’ Needs Assistant’ available to assist with sick students, on-call nurses, and special relationship with Georgetown University Medical Center.</a:t>
            </a:r>
          </a:p>
          <a:p>
            <a:r>
              <a:rPr lang="en-US" sz="2200" dirty="0">
                <a:latin typeface="Calibri" panose="020F0502020204030204" pitchFamily="34" charset="0"/>
              </a:rPr>
              <a:t>Close Up Emergency Hotline number printed on schedules/nametags and operates throughout the week.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7980</TotalTime>
  <Words>588</Words>
  <Application>Microsoft Office PowerPoint</Application>
  <PresentationFormat>On-screen Show (4:3)</PresentationFormat>
  <Paragraphs>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Osaka</vt:lpstr>
      <vt:lpstr>ヒラギノ角ゴ Pro W3</vt:lpstr>
      <vt:lpstr>Blank Presentation</vt:lpstr>
      <vt:lpstr>PowerPoint Presentation</vt:lpstr>
      <vt:lpstr>     Close Up: History and Mission</vt:lpstr>
      <vt:lpstr>The Basics</vt:lpstr>
      <vt:lpstr>       Schedule Walkthrough</vt:lpstr>
      <vt:lpstr>      Schedule Walkthrough (cont.)</vt:lpstr>
      <vt:lpstr>        Schedule Walkthrough (cont.)</vt:lpstr>
      <vt:lpstr>         Schedule Walkthrough (cont.)</vt:lpstr>
      <vt:lpstr>       Schedule Walkthrough (cont.)</vt:lpstr>
      <vt:lpstr>Security and Supervision </vt:lpstr>
      <vt:lpstr>    Price and What’s Included</vt:lpstr>
      <vt:lpstr>Pricing and Deadlines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 UP FOUNDATION</dc:title>
  <dc:creator>Tim Davis</dc:creator>
  <cp:lastModifiedBy>Shannon Ahrens</cp:lastModifiedBy>
  <cp:revision>235</cp:revision>
  <dcterms:created xsi:type="dcterms:W3CDTF">2005-03-24T17:44:18Z</dcterms:created>
  <dcterms:modified xsi:type="dcterms:W3CDTF">2016-08-21T21:50:08Z</dcterms:modified>
</cp:coreProperties>
</file>