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25.xml"/>
  <Override ContentType="application/vnd.openxmlformats-officedocument.presentationml.notesSlide+xml" PartName="/ppt/notesSlides/notesSlide14.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21.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25.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33.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8" Type="http://schemas.openxmlformats.org/officeDocument/2006/relationships/slide" Target="slides/slide33.xml"/><Relationship Id="rId37" Type="http://schemas.openxmlformats.org/officeDocument/2006/relationships/slide" Target="slides/slide32.xml"/><Relationship Id="rId19" Type="http://schemas.openxmlformats.org/officeDocument/2006/relationships/slide" Target="slides/slide14.xml"/><Relationship Id="rId36" Type="http://schemas.openxmlformats.org/officeDocument/2006/relationships/slide" Target="slides/slide31.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30" Type="http://schemas.openxmlformats.org/officeDocument/2006/relationships/slide" Target="slides/slide25.xml"/><Relationship Id="rId12" Type="http://schemas.openxmlformats.org/officeDocument/2006/relationships/slide" Target="slides/slide7.xml"/><Relationship Id="rId31" Type="http://schemas.openxmlformats.org/officeDocument/2006/relationships/slide" Target="slides/slide26.xml"/><Relationship Id="rId13" Type="http://schemas.openxmlformats.org/officeDocument/2006/relationships/slide" Target="slides/slide8.xml"/><Relationship Id="rId10" Type="http://schemas.openxmlformats.org/officeDocument/2006/relationships/slide" Target="slides/slide5.xml"/><Relationship Id="rId11" Type="http://schemas.openxmlformats.org/officeDocument/2006/relationships/slide" Target="slides/slide6.xml"/><Relationship Id="rId34" Type="http://schemas.openxmlformats.org/officeDocument/2006/relationships/slide" Target="slides/slide29.xml"/><Relationship Id="rId35" Type="http://schemas.openxmlformats.org/officeDocument/2006/relationships/slide" Target="slides/slide30.xml"/><Relationship Id="rId32" Type="http://schemas.openxmlformats.org/officeDocument/2006/relationships/slide" Target="slides/slide27.xml"/><Relationship Id="rId33" Type="http://schemas.openxmlformats.org/officeDocument/2006/relationships/slide" Target="slides/slide28.xml"/><Relationship Id="rId29" Type="http://schemas.openxmlformats.org/officeDocument/2006/relationships/slide" Target="slides/slide2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 Type="http://schemas.openxmlformats.org/officeDocument/2006/relationships/presProps" Target="presProps.xml"/><Relationship Id="rId21" Type="http://schemas.openxmlformats.org/officeDocument/2006/relationships/slide" Target="slides/slide16.xml"/><Relationship Id="rId1" Type="http://schemas.openxmlformats.org/officeDocument/2006/relationships/theme" Target="theme/theme2.xml"/><Relationship Id="rId22" Type="http://schemas.openxmlformats.org/officeDocument/2006/relationships/slide" Target="slides/slide17.xml"/><Relationship Id="rId4" Type="http://schemas.openxmlformats.org/officeDocument/2006/relationships/slideMaster" Target="slideMasters/slideMaster1.xml"/><Relationship Id="rId23" Type="http://schemas.openxmlformats.org/officeDocument/2006/relationships/slide" Target="slides/slide18.xml"/><Relationship Id="rId3" Type="http://schemas.openxmlformats.org/officeDocument/2006/relationships/tableStyles" Target="tableStyles.xml"/><Relationship Id="rId24" Type="http://schemas.openxmlformats.org/officeDocument/2006/relationships/slide" Target="slides/slide19.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miter/>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5211"/>
            <a:ext cx="2971799" cy="457200"/>
          </a:xfrm>
          <a:prstGeom prst="rect">
            <a:avLst/>
          </a:prstGeom>
          <a:noFill/>
          <a:ln>
            <a:noFill/>
          </a:ln>
        </p:spPr>
        <p:txBody>
          <a:bodyPr anchorCtr="0" anchor="b" bIns="91425" lIns="91425" rIns="91425" tIns="91425"/>
          <a:lstStyle>
            <a:lvl1pPr indent="0" marL="0" marR="0" rtl="0" algn="l">
              <a:lnSpc>
                <a:spcPct val="100000"/>
              </a:lnSpc>
              <a:spcBef>
                <a:spcPts val="0"/>
              </a:spcBef>
              <a:spcAft>
                <a:spcPts val="0"/>
              </a:spcAft>
              <a:defRPr/>
            </a:lvl1pPr>
            <a:lvl2pPr indent="0" marL="457200" marR="0" rtl="0" algn="l">
              <a:lnSpc>
                <a:spcPct val="100000"/>
              </a:lnSpc>
              <a:spcBef>
                <a:spcPts val="0"/>
              </a:spcBef>
              <a:spcAft>
                <a:spcPts val="0"/>
              </a:spcAft>
              <a:defRPr/>
            </a:lvl2pPr>
            <a:lvl3pPr indent="0" marL="914400" marR="0" rtl="0" algn="l">
              <a:lnSpc>
                <a:spcPct val="100000"/>
              </a:lnSpc>
              <a:spcBef>
                <a:spcPts val="0"/>
              </a:spcBef>
              <a:spcAft>
                <a:spcPts val="0"/>
              </a:spcAft>
              <a:defRPr/>
            </a:lvl3pPr>
            <a:lvl4pPr indent="0" marL="1371600" marR="0" rtl="0" algn="l">
              <a:lnSpc>
                <a:spcPct val="100000"/>
              </a:lnSpc>
              <a:spcBef>
                <a:spcPts val="0"/>
              </a:spcBef>
              <a:spcAft>
                <a:spcPts val="0"/>
              </a:spcAft>
              <a:defRPr/>
            </a:lvl4pPr>
            <a:lvl5pPr indent="0" marL="1828800" marR="0" rtl="0" algn="l">
              <a:lnSpc>
                <a:spcPct val="100000"/>
              </a:lnSpc>
              <a:spcBef>
                <a:spcPts val="0"/>
              </a:spcBef>
              <a:spcAft>
                <a:spcPts val="0"/>
              </a:spcAft>
              <a:defRPr/>
            </a:lvl5pPr>
            <a:lvl6pPr indent="0" marL="2286000" marR="0" rtl="0" algn="l">
              <a:lnSpc>
                <a:spcPct val="100000"/>
              </a:lnSpc>
              <a:spcBef>
                <a:spcPts val="0"/>
              </a:spcBef>
              <a:spcAft>
                <a:spcPts val="0"/>
              </a:spcAft>
              <a:defRPr/>
            </a:lvl6pPr>
            <a:lvl7pPr indent="0" marL="3200400" marR="0" rtl="0" algn="l">
              <a:lnSpc>
                <a:spcPct val="100000"/>
              </a:lnSpc>
              <a:spcBef>
                <a:spcPts val="0"/>
              </a:spcBef>
              <a:spcAft>
                <a:spcPts val="0"/>
              </a:spcAft>
              <a:defRPr/>
            </a:lvl7pPr>
            <a:lvl8pPr indent="0" marL="4572000" marR="0" rtl="0" algn="l">
              <a:lnSpc>
                <a:spcPct val="100000"/>
              </a:lnSpc>
              <a:spcBef>
                <a:spcPts val="0"/>
              </a:spcBef>
              <a:spcAft>
                <a:spcPts val="0"/>
              </a:spcAft>
              <a:defRPr/>
            </a:lvl8pPr>
            <a:lvl9pPr indent="0" marL="6400800" marR="0" rtl="0" algn="l">
              <a:lnSpc>
                <a:spcPct val="100000"/>
              </a:lnSpc>
              <a:spcBef>
                <a:spcPts val="0"/>
              </a:spcBef>
              <a:spcAft>
                <a:spcPts val="0"/>
              </a:spcAft>
              <a:defRPr/>
            </a:lvl9pPr>
          </a:lstStyle>
          <a:p/>
        </p:txBody>
      </p:sp>
      <p:sp>
        <p:nvSpPr>
          <p:cNvPr id="7" name="Shape 7"/>
          <p:cNvSpPr txBox="1"/>
          <p:nvPr>
            <p:ph idx="12" type="sldNum"/>
          </p:nvPr>
        </p:nvSpPr>
        <p:spPr>
          <a:xfrm>
            <a:off x="3884612" y="8685211"/>
            <a:ext cx="2971799" cy="457200"/>
          </a:xfrm>
          <a:prstGeom prst="rect">
            <a:avLst/>
          </a:prstGeom>
          <a:noFill/>
          <a:ln>
            <a:noFill/>
          </a:ln>
        </p:spPr>
        <p:txBody>
          <a:bodyPr anchorCtr="0" anchor="b" bIns="45700" lIns="91425" rIns="91425" tIns="45700">
            <a:noAutofit/>
          </a:bodyPr>
          <a:lstStyle>
            <a:lvl1pPr indent="0" marL="0" marR="0" rtl="0" algn="r">
              <a:lnSpc>
                <a:spcPct val="100000"/>
              </a:lnSpc>
              <a:spcBef>
                <a:spcPts val="0"/>
              </a:spcBef>
              <a:spcAft>
                <a:spcPts val="0"/>
              </a:spcAft>
              <a:buNone/>
              <a:defRPr b="0" baseline="0" i="0" sz="1200" u="none" cap="none" strike="noStrike">
                <a:solidFill>
                  <a:srgbClr val="000000"/>
                </a:solidFill>
                <a:latin typeface="Times New Roman"/>
                <a:ea typeface="Times New Roman"/>
                <a:cs typeface="Times New Roman"/>
                <a:sym typeface="Times New Roman"/>
              </a:defRPr>
            </a:lvl1pPr>
          </a:lstStyle>
          <a:p>
            <a:pPr indent="0" lvl="0" marL="0">
              <a:spcBef>
                <a:spcPts val="0"/>
              </a:spcBef>
              <a:buClr>
                <a:srgbClr val="000000"/>
              </a:buClr>
              <a:buSzPct val="25000"/>
              <a:buFont typeface="Times New Roman"/>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 name="Shape 35"/>
        <p:cNvGrpSpPr/>
        <p:nvPr/>
      </p:nvGrpSpPr>
      <p:grpSpPr>
        <a:xfrm>
          <a:off x="0" y="0"/>
          <a:ext cx="0" cy="0"/>
          <a:chOff x="0" y="0"/>
          <a:chExt cx="0" cy="0"/>
        </a:xfrm>
      </p:grpSpPr>
      <p:sp>
        <p:nvSpPr>
          <p:cNvPr id="36" name="Shape 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7" name="Shape 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8" name="Shape 38"/>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7" name="Shape 1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4" name="Shape 1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1" name="Shape 2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46" name="Shape 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0" name="Shape 2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62" name="Shape 2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1" name="Shape 2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2" name="Shape 282"/>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07" name="Shape 3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58" name="Shape 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38" name="Shape 3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9" name="Shape 35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360" name="Shape 360"/>
          <p:cNvSpPr txBox="1"/>
          <p:nvPr>
            <p:ph idx="12" type="sldNum"/>
          </p:nvPr>
        </p:nvSpPr>
        <p:spPr>
          <a:xfrm>
            <a:off x="3884612" y="8685211"/>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Times New Roman"/>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68" name="Shape 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x="0" y="0"/>
          <a:ext cx="0" cy="0"/>
          <a:chOff x="0" y="0"/>
          <a:chExt cx="0" cy="0"/>
        </a:xfrm>
      </p:grpSpPr>
      <p:sp>
        <p:nvSpPr>
          <p:cNvPr id="13" name="Shape 13"/>
          <p:cNvSpPr txBox="1"/>
          <p:nvPr>
            <p:ph type="ctrTitle"/>
          </p:nvPr>
        </p:nvSpPr>
        <p:spPr>
          <a:xfrm>
            <a:off x="685800" y="2111123"/>
            <a:ext cx="7772400" cy="1546500"/>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4" name="Shape 14"/>
          <p:cNvSpPr txBox="1"/>
          <p:nvPr>
            <p:ph idx="1" type="subTitle"/>
          </p:nvPr>
        </p:nvSpPr>
        <p:spPr>
          <a:xfrm>
            <a:off x="685800" y="3786737"/>
            <a:ext cx="7772400" cy="1046400"/>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5" name="Shape 15"/>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600200"/>
            <a:ext cx="82296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x="457200"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2" type="body"/>
          </p:nvPr>
        </p:nvSpPr>
        <p:spPr>
          <a:xfrm>
            <a:off x="4692273" y="1600200"/>
            <a:ext cx="3994500" cy="49677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7" name="Shape 27"/>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8" name="Shape 28"/>
        <p:cNvGrpSpPr/>
        <p:nvPr/>
      </p:nvGrpSpPr>
      <p:grpSpPr>
        <a:xfrm>
          <a:off x="0" y="0"/>
          <a:ext cx="0" cy="0"/>
          <a:chOff x="0" y="0"/>
          <a:chExt cx="0" cy="0"/>
        </a:xfrm>
      </p:grpSpPr>
      <p:sp>
        <p:nvSpPr>
          <p:cNvPr id="29" name="Shape 29"/>
          <p:cNvSpPr txBox="1"/>
          <p:nvPr>
            <p:ph idx="1" type="body"/>
          </p:nvPr>
        </p:nvSpPr>
        <p:spPr>
          <a:xfrm>
            <a:off x="457200" y="5875078"/>
            <a:ext cx="8229600" cy="69270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30" name="Shape 30"/>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x="0" y="0"/>
          <a:ext cx="0" cy="0"/>
          <a:chOff x="0" y="0"/>
          <a:chExt cx="0" cy="0"/>
        </a:xfrm>
      </p:grpSpPr>
      <p:sp>
        <p:nvSpPr>
          <p:cNvPr id="32" name="Shape 32"/>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10" name="Shape 10"/>
          <p:cNvSpPr txBox="1"/>
          <p:nvPr>
            <p:ph idx="1" type="body"/>
          </p:nvPr>
        </p:nvSpPr>
        <p:spPr>
          <a:xfrm>
            <a:off x="457200" y="1600200"/>
            <a:ext cx="8229600" cy="496770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11" name="Shape 11"/>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US"/>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en.wikipedia.org/wiki/Bessemer_process" TargetMode="External"/><Relationship Id="rId3" Type="http://schemas.openxmlformats.org/officeDocument/2006/relationships/hyperlink" Target="http://en.wikipedia.org/wiki/Andrew_Carnegie" TargetMode="External"/><Relationship Id="rId6" Type="http://schemas.openxmlformats.org/officeDocument/2006/relationships/image" Target="../media/image20.jpg"/><Relationship Id="rId5"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jpg"/><Relationship Id="rId3" Type="http://schemas.openxmlformats.org/officeDocument/2006/relationships/image" Target="../media/image17.jpg"/><Relationship Id="rId6" Type="http://schemas.openxmlformats.org/officeDocument/2006/relationships/hyperlink" Target="http://www.answers.com/topic/robber-baron" TargetMode="External"/><Relationship Id="rId5" Type="http://schemas.openxmlformats.org/officeDocument/2006/relationships/hyperlink" Target="http://en.wiktionary.org/wiki/philanthropis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7.png"/><Relationship Id="rId3" Type="http://schemas.openxmlformats.org/officeDocument/2006/relationships/hyperlink" Target="http://en.wikipedia.org/wiki/Sears_Roebuc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en.wikipedia.org/wiki/Oil_refinery" TargetMode="External"/><Relationship Id="rId3" Type="http://schemas.openxmlformats.org/officeDocument/2006/relationships/hyperlink" Target="http://en.wikipedia.org/wiki/David_Rockefeller" TargetMode="External"/><Relationship Id="rId6" Type="http://schemas.openxmlformats.org/officeDocument/2006/relationships/image" Target="../media/image27.jpg"/><Relationship Id="rId5" Type="http://schemas.openxmlformats.org/officeDocument/2006/relationships/image" Target="../media/image21.jpg"/><Relationship Id="rId8" Type="http://schemas.openxmlformats.org/officeDocument/2006/relationships/hyperlink" Target="http://en.wiktionary.org/wiki/monopoly" TargetMode="External"/><Relationship Id="rId7" Type="http://schemas.openxmlformats.org/officeDocument/2006/relationships/hyperlink" Target="http://en.wikipedia.org/wiki/Oi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jpg"/><Relationship Id="rId3" Type="http://schemas.openxmlformats.org/officeDocument/2006/relationships/hyperlink" Target="http://en.wikipedia.org/wiki/Granville_Woods" TargetMode="External"/><Relationship Id="rId9" Type="http://schemas.openxmlformats.org/officeDocument/2006/relationships/hyperlink" Target="http://en.wikipedia.org/wiki/Elijah_McCoy" TargetMode="External"/><Relationship Id="rId6" Type="http://schemas.openxmlformats.org/officeDocument/2006/relationships/image" Target="../media/image23.jpg"/><Relationship Id="rId5" Type="http://schemas.openxmlformats.org/officeDocument/2006/relationships/image" Target="../media/image18.jpg"/><Relationship Id="rId8" Type="http://schemas.openxmlformats.org/officeDocument/2006/relationships/hyperlink" Target="http://en.wikipedia.org/wiki/Jan_Earnst_Matzeliger" TargetMode="External"/><Relationship Id="rId7" Type="http://schemas.openxmlformats.org/officeDocument/2006/relationships/hyperlink" Target="http://en.wiktionary.org/wiki/inven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en.wikipedia.org/wiki/Samuel_Morse" TargetMode="External"/><Relationship Id="rId3" Type="http://schemas.openxmlformats.org/officeDocument/2006/relationships/hyperlink" Target="http://en.wikipedia.org/wiki/Telegraph" TargetMode="External"/><Relationship Id="rId6" Type="http://schemas.openxmlformats.org/officeDocument/2006/relationships/image" Target="../media/image25.jpg"/><Relationship Id="rId5" Type="http://schemas.openxmlformats.org/officeDocument/2006/relationships/hyperlink" Target="http://en.wikipedia.org/wiki/Cyrus_Fiel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en.wikipedia.org/wiki/Bell_Telephone_Company" TargetMode="External"/><Relationship Id="rId3" Type="http://schemas.openxmlformats.org/officeDocument/2006/relationships/hyperlink" Target="http://en.wikipedia.org/wiki/Telephone" TargetMode="External"/><Relationship Id="rId9" Type="http://schemas.openxmlformats.org/officeDocument/2006/relationships/image" Target="../media/image28.jpg"/><Relationship Id="rId6" Type="http://schemas.openxmlformats.org/officeDocument/2006/relationships/image" Target="../media/image26.jpg"/><Relationship Id="rId5" Type="http://schemas.openxmlformats.org/officeDocument/2006/relationships/image" Target="../media/image31.jpg"/><Relationship Id="rId8" Type="http://schemas.openxmlformats.org/officeDocument/2006/relationships/image" Target="../media/image29.jpg"/><Relationship Id="rId7"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 Id="rId10" Type="http://schemas.openxmlformats.org/officeDocument/2006/relationships/hyperlink" Target="http://en.wikipedia.org/wiki/Electric_Power" TargetMode="External"/><Relationship Id="rId4" Type="http://schemas.openxmlformats.org/officeDocument/2006/relationships/hyperlink" Target="http://en.wikipedia.org/wiki/Battery" TargetMode="External"/><Relationship Id="rId3" Type="http://schemas.openxmlformats.org/officeDocument/2006/relationships/hyperlink" Target="http://en.wikipedia.org/wiki/Light_bulb" TargetMode="External"/><Relationship Id="rId9" Type="http://schemas.openxmlformats.org/officeDocument/2006/relationships/image" Target="../media/image37.jpg"/><Relationship Id="rId6" Type="http://schemas.openxmlformats.org/officeDocument/2006/relationships/image" Target="../media/image30.jpg"/><Relationship Id="rId5" Type="http://schemas.openxmlformats.org/officeDocument/2006/relationships/image" Target="../media/image34.png"/><Relationship Id="rId8" Type="http://schemas.openxmlformats.org/officeDocument/2006/relationships/image" Target="../media/image35.jpg"/><Relationship Id="rId7"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5.jpg"/><Relationship Id="rId3" Type="http://schemas.openxmlformats.org/officeDocument/2006/relationships/hyperlink" Target="http://en.wikipedia.org/wiki/Steam_Electric_Power_Plant" TargetMode="External"/><Relationship Id="rId6" Type="http://schemas.openxmlformats.org/officeDocument/2006/relationships/image" Target="../media/image33.jpg"/><Relationship Id="rId5" Type="http://schemas.openxmlformats.org/officeDocument/2006/relationships/image" Target="../media/image3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9.jpg"/><Relationship Id="rId3" Type="http://schemas.openxmlformats.org/officeDocument/2006/relationships/hyperlink" Target="http://en.wikipedia.org/wiki/Elijah_McCoy" TargetMode="External"/><Relationship Id="rId6" Type="http://schemas.openxmlformats.org/officeDocument/2006/relationships/image" Target="../media/image40.png"/><Relationship Id="rId5" Type="http://schemas.openxmlformats.org/officeDocument/2006/relationships/image" Target="../media/image4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01.jpg"/><Relationship Id="rId3" Type="http://schemas.openxmlformats.org/officeDocument/2006/relationships/image" Target="../media/image0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2.jpg"/><Relationship Id="rId3" Type="http://schemas.openxmlformats.org/officeDocument/2006/relationships/hyperlink" Target="http://en.wikipedia.org/wiki/Granville_Woods" TargetMode="External"/><Relationship Id="rId6" Type="http://schemas.openxmlformats.org/officeDocument/2006/relationships/image" Target="../media/image41.jpg"/><Relationship Id="rId5" Type="http://schemas.openxmlformats.org/officeDocument/2006/relationships/image" Target="../media/image4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en.wikipedia.org/wiki/Patent" TargetMode="External"/><Relationship Id="rId3" Type="http://schemas.openxmlformats.org/officeDocument/2006/relationships/hyperlink" Target="http://en.wikipedia.org/wiki/Jan_Earnst_Matzeliger" TargetMode="External"/><Relationship Id="rId6" Type="http://schemas.openxmlformats.org/officeDocument/2006/relationships/image" Target="../media/image51.jpg"/><Relationship Id="rId5" Type="http://schemas.openxmlformats.org/officeDocument/2006/relationships/image" Target="../media/image47.jpg"/><Relationship Id="rId7" Type="http://schemas.openxmlformats.org/officeDocument/2006/relationships/image" Target="../media/image48.jpg"/></Relationships>
</file>

<file path=ppt/slides/_rels/slide22.xml.rels><?xml version="1.0" encoding="UTF-8" standalone="yes"?><Relationships xmlns="http://schemas.openxmlformats.org/package/2006/relationships"><Relationship Id="rId12" Type="http://schemas.openxmlformats.org/officeDocument/2006/relationships/hyperlink" Target="Kodak"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10" Type="http://schemas.openxmlformats.org/officeDocument/2006/relationships/hyperlink" Target="http://en.wikipedia.org/wiki/Typewriter" TargetMode="External"/><Relationship Id="rId4" Type="http://schemas.openxmlformats.org/officeDocument/2006/relationships/hyperlink" Target="http://en.wikipedia.org/wiki/Refrigeration" TargetMode="External"/><Relationship Id="rId11" Type="http://schemas.openxmlformats.org/officeDocument/2006/relationships/hyperlink" Target="http://en.wikipedia.org/wiki/George_Eastman" TargetMode="External"/><Relationship Id="rId3" Type="http://schemas.openxmlformats.org/officeDocument/2006/relationships/hyperlink" Target="http://en.wikipedia.org/wiki/Gustavus_Swift" TargetMode="External"/><Relationship Id="rId9" Type="http://schemas.openxmlformats.org/officeDocument/2006/relationships/hyperlink" Target="http://en.wikipedia.org/wiki/Christopher_Sholes" TargetMode="External"/><Relationship Id="rId6" Type="http://schemas.openxmlformats.org/officeDocument/2006/relationships/image" Target="../media/image56.jpg"/><Relationship Id="rId5" Type="http://schemas.openxmlformats.org/officeDocument/2006/relationships/image" Target="../media/image46.jpg"/><Relationship Id="rId8" Type="http://schemas.openxmlformats.org/officeDocument/2006/relationships/image" Target="../media/image55.jpg"/><Relationship Id="rId7"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9.jpg"/><Relationship Id="rId3" Type="http://schemas.openxmlformats.org/officeDocument/2006/relationships/hyperlink" Target="http://en.wikipedia.org/wiki/Automobile" TargetMode="External"/><Relationship Id="rId5"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en.wikipedia.org/wiki/Assembly_line" TargetMode="External"/><Relationship Id="rId3" Type="http://schemas.openxmlformats.org/officeDocument/2006/relationships/hyperlink" Target="http://en.wikipedia.org/wiki/Henry_Ford" TargetMode="External"/><Relationship Id="rId6" Type="http://schemas.openxmlformats.org/officeDocument/2006/relationships/image" Target="../media/image52.jpg"/><Relationship Id="rId5" Type="http://schemas.openxmlformats.org/officeDocument/2006/relationships/image" Target="../media/image61.jpg"/><Relationship Id="rId7" Type="http://schemas.openxmlformats.org/officeDocument/2006/relationships/image" Target="../media/image5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5.png"/><Relationship Id="rId3" Type="http://schemas.openxmlformats.org/officeDocument/2006/relationships/image" Target="../media/image5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 Id="rId3" Type="http://schemas.openxmlformats.org/officeDocument/2006/relationships/image" Target="../media/image5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 Id="rId3" Type="http://schemas.openxmlformats.org/officeDocument/2006/relationships/image" Target="../media/image6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en.wikipedia.org/wiki/Image:Wrightflyer.jpg" TargetMode="External"/><Relationship Id="rId3" Type="http://schemas.openxmlformats.org/officeDocument/2006/relationships/hyperlink" Target="http://en.wikipedia.org/wiki/Wilbur_Wright" TargetMode="External"/><Relationship Id="rId6" Type="http://schemas.openxmlformats.org/officeDocument/2006/relationships/image" Target="../media/image63.jpg"/><Relationship Id="rId5" Type="http://schemas.openxmlformats.org/officeDocument/2006/relationships/image" Target="../media/image57.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6.jpg"/><Relationship Id="rId3" Type="http://schemas.openxmlformats.org/officeDocument/2006/relationships/hyperlink" Target="http://en.wiktionary.org/wiki/immigran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en.wikipedia.org/wiki/Alexander_Graham_Bell" TargetMode="External"/><Relationship Id="rId3" Type="http://schemas.openxmlformats.org/officeDocument/2006/relationships/hyperlink" Target="http://en.wiktionary.org/wiki/exhibition" TargetMode="External"/><Relationship Id="rId6" Type="http://schemas.openxmlformats.org/officeDocument/2006/relationships/image" Target="../media/image06.jpg"/><Relationship Id="rId5" Type="http://schemas.openxmlformats.org/officeDocument/2006/relationships/hyperlink" Target="http://en.wikipedia.org/wiki/Telephone" TargetMode="External"/><Relationship Id="rId7"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4.jpg"/><Relationship Id="rId3" Type="http://schemas.openxmlformats.org/officeDocument/2006/relationships/image" Target="../media/image7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4.jpg"/><Relationship Id="rId3" Type="http://schemas.openxmlformats.org/officeDocument/2006/relationships/image" Target="../media/image60.jpg"/><Relationship Id="rId5" Type="http://schemas.openxmlformats.org/officeDocument/2006/relationships/hyperlink" Target="http://en.wikipedia.org/wiki/Child_labor"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3.jpg"/><Relationship Id="rId3" Type="http://schemas.openxmlformats.org/officeDocument/2006/relationships/hyperlink" Target="http://en.wikipedia.org/wiki/Pullman_strike" TargetMode="External"/><Relationship Id="rId6" Type="http://schemas.openxmlformats.org/officeDocument/2006/relationships/image" Target="../media/image71.jpg"/><Relationship Id="rId5" Type="http://schemas.openxmlformats.org/officeDocument/2006/relationships/image" Target="../media/image68.jpg"/><Relationship Id="rId7" Type="http://schemas.openxmlformats.org/officeDocument/2006/relationships/image" Target="../media/image69.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 Id="rId3" Type="http://schemas.openxmlformats.org/officeDocument/2006/relationships/image" Target="../media/image7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en.wiktionary.org/wiki/consolidate" TargetMode="External"/><Relationship Id="rId3" Type="http://schemas.openxmlformats.org/officeDocument/2006/relationships/image" Target="../media/image02.jpg"/><Relationship Id="rId6" Type="http://schemas.openxmlformats.org/officeDocument/2006/relationships/image" Target="../media/image03.png"/><Relationship Id="rId5" Type="http://schemas.openxmlformats.org/officeDocument/2006/relationships/image" Target="../media/image0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en.wiktionary.org/wiki/cutthroat" TargetMode="Externa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05.jpg"/><Relationship Id="rId3" Type="http://schemas.openxmlformats.org/officeDocument/2006/relationships/hyperlink" Target="http://en.wiktionary.org/wiki/poo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en.wikipedia.org/wiki/Lumberjacks" TargetMode="External"/><Relationship Id="rId3" Type="http://schemas.openxmlformats.org/officeDocument/2006/relationships/hyperlink" Target="http://en.wikipedia.org/wiki/Carnegie_Steel_Company" TargetMode="External"/><Relationship Id="rId6" Type="http://schemas.openxmlformats.org/officeDocument/2006/relationships/image" Target="../media/image09.jpg"/><Relationship Id="rId5" Type="http://schemas.openxmlformats.org/officeDocument/2006/relationships/image" Target="../media/image08.jpg"/><Relationship Id="rId7" Type="http://schemas.openxmlformats.org/officeDocument/2006/relationships/image" Target="../media/image0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Bessemer_process" TargetMode="External"/><Relationship Id="rId3" Type="http://schemas.openxmlformats.org/officeDocument/2006/relationships/hyperlink" Target="http://en.wikipedia.org/wiki/Henry_Bessemer" TargetMode="External"/><Relationship Id="rId6" Type="http://schemas.openxmlformats.org/officeDocument/2006/relationships/image" Target="../media/image15.jpg"/><Relationship Id="rId5" Type="http://schemas.openxmlformats.org/officeDocument/2006/relationships/image" Target="../media/image16.jpg"/><Relationship Id="rId7"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g"/><Relationship Id="rId3" Type="http://schemas.openxmlformats.org/officeDocument/2006/relationships/hyperlink" Target="http://en.wiktionary.org/wiki/prosperity" TargetMode="External"/><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x="0" y="0"/>
          <a:ext cx="0" cy="0"/>
          <a:chOff x="0" y="0"/>
          <a:chExt cx="0" cy="0"/>
        </a:xfrm>
      </p:grpSpPr>
      <p:sp>
        <p:nvSpPr>
          <p:cNvPr id="34" name="Shape 34"/>
          <p:cNvSpPr txBox="1"/>
          <p:nvPr>
            <p:ph idx="12" type="sldNum"/>
          </p:nvPr>
        </p:nvSpPr>
        <p:spPr>
          <a:xfrm>
            <a:off x="8556791" y="6333134"/>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20" name="Shape 120"/>
          <p:cNvSpPr txBox="1"/>
          <p:nvPr/>
        </p:nvSpPr>
        <p:spPr>
          <a:xfrm>
            <a:off x="304800" y="304800"/>
            <a:ext cx="8305799" cy="3593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CC"/>
              </a:buClr>
              <a:buSzPct val="25000"/>
              <a:buFont typeface="Times New Roman"/>
              <a:buNone/>
            </a:pPr>
            <a:r>
              <a:rPr b="1" baseline="0" i="0" lang="en-US" sz="3000" u="sng" cap="none" strike="noStrike">
                <a:solidFill>
                  <a:schemeClr val="hlink"/>
                </a:solidFill>
                <a:latin typeface="Times New Roman"/>
                <a:ea typeface="Times New Roman"/>
                <a:cs typeface="Times New Roman"/>
                <a:sym typeface="Times New Roman"/>
                <a:hlinkClick r:id="rId3"/>
              </a:rPr>
              <a:t>Andrew Carnegie </a:t>
            </a:r>
            <a:r>
              <a:rPr b="1" baseline="0" i="0" lang="en-US" sz="3000" u="none" cap="none" strike="noStrike">
                <a:solidFill>
                  <a:schemeClr val="dk1"/>
                </a:solidFill>
                <a:latin typeface="Times New Roman"/>
                <a:ea typeface="Times New Roman"/>
                <a:cs typeface="Times New Roman"/>
                <a:sym typeface="Times New Roman"/>
              </a:rPr>
              <a:t> made his fortune in the steel industry. In the 1870's he became familiar with the </a:t>
            </a:r>
            <a:r>
              <a:rPr b="1" baseline="0" i="0" lang="en-US" sz="3000" u="sng" cap="none" strike="noStrike">
                <a:solidFill>
                  <a:schemeClr val="hlink"/>
                </a:solidFill>
                <a:latin typeface="Times New Roman"/>
                <a:ea typeface="Times New Roman"/>
                <a:cs typeface="Times New Roman"/>
                <a:sym typeface="Times New Roman"/>
                <a:hlinkClick r:id="rId4"/>
              </a:rPr>
              <a:t>Bessemer Process. </a:t>
            </a:r>
            <a:r>
              <a:rPr b="1" baseline="0" i="0" lang="en-US" sz="3000" u="none" cap="none" strike="noStrike">
                <a:solidFill>
                  <a:schemeClr val="dk1"/>
                </a:solidFill>
                <a:latin typeface="Times New Roman"/>
                <a:ea typeface="Times New Roman"/>
                <a:cs typeface="Times New Roman"/>
                <a:sym typeface="Times New Roman"/>
              </a:rPr>
              <a:t>After borrowing money he built a steel mill in his hometown in Pennsylvania. Within a short time, Carnegie was earning huge profits from his steel mill. </a:t>
            </a:r>
          </a:p>
          <a:p>
            <a:pPr indent="0" lvl="0" marL="0" marR="0" rtl="0" algn="l">
              <a:lnSpc>
                <a:spcPct val="100000"/>
              </a:lnSpc>
              <a:spcBef>
                <a:spcPts val="120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 </a:t>
            </a:r>
          </a:p>
        </p:txBody>
      </p:sp>
      <p:pic>
        <p:nvPicPr>
          <p:cNvPr id="121" name="Shape 121"/>
          <p:cNvPicPr preferRelativeResize="0"/>
          <p:nvPr/>
        </p:nvPicPr>
        <p:blipFill rotWithShape="1">
          <a:blip r:embed="rId5">
            <a:alphaModFix/>
          </a:blip>
          <a:srcRect b="0" l="0" r="0" t="0"/>
          <a:stretch/>
        </p:blipFill>
        <p:spPr>
          <a:xfrm>
            <a:off x="5105400" y="4038600"/>
            <a:ext cx="2895600" cy="2606674"/>
          </a:xfrm>
          <a:prstGeom prst="rect">
            <a:avLst/>
          </a:prstGeom>
          <a:noFill/>
          <a:ln>
            <a:noFill/>
          </a:ln>
        </p:spPr>
      </p:pic>
      <p:pic>
        <p:nvPicPr>
          <p:cNvPr id="122" name="Shape 122"/>
          <p:cNvPicPr preferRelativeResize="0"/>
          <p:nvPr/>
        </p:nvPicPr>
        <p:blipFill rotWithShape="1">
          <a:blip r:embed="rId6">
            <a:alphaModFix/>
          </a:blip>
          <a:srcRect b="0" l="0" r="0" t="0"/>
          <a:stretch/>
        </p:blipFill>
        <p:spPr>
          <a:xfrm>
            <a:off x="762000" y="4267200"/>
            <a:ext cx="4000500" cy="2327274"/>
          </a:xfrm>
          <a:prstGeom prst="rect">
            <a:avLst/>
          </a:prstGeom>
          <a:noFill/>
          <a:ln>
            <a:noFill/>
          </a:ln>
        </p:spPr>
      </p:pic>
      <p:sp>
        <p:nvSpPr>
          <p:cNvPr id="123" name="Shape 123"/>
          <p:cNvSpPr txBox="1"/>
          <p:nvPr/>
        </p:nvSpPr>
        <p:spPr>
          <a:xfrm>
            <a:off x="152400" y="6963425"/>
            <a:ext cx="8458200" cy="1938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29" name="Shape 129"/>
          <p:cNvSpPr txBox="1"/>
          <p:nvPr/>
        </p:nvSpPr>
        <p:spPr>
          <a:xfrm>
            <a:off x="152400" y="0"/>
            <a:ext cx="4038599" cy="30464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Carnegie also bought out steamship lines and warehouses. Soon Carnegie controlled all the steamship lines and warehouses. By 1900, Carnegie produced more steel </a:t>
            </a:r>
            <a:r>
              <a:rPr b="1" lang="en-US" sz="2400">
                <a:solidFill>
                  <a:schemeClr val="dk1"/>
                </a:solidFill>
                <a:latin typeface="Times New Roman"/>
                <a:ea typeface="Times New Roman"/>
                <a:cs typeface="Times New Roman"/>
                <a:sym typeface="Times New Roman"/>
              </a:rPr>
              <a:t>than</a:t>
            </a:r>
            <a:r>
              <a:rPr b="1" baseline="0" i="0" lang="en-US" sz="2400" u="none" cap="none" strike="noStrike">
                <a:solidFill>
                  <a:schemeClr val="dk1"/>
                </a:solidFill>
                <a:latin typeface="Times New Roman"/>
                <a:ea typeface="Times New Roman"/>
                <a:cs typeface="Times New Roman"/>
                <a:sym typeface="Times New Roman"/>
              </a:rPr>
              <a:t> any country in the world. </a:t>
            </a:r>
          </a:p>
        </p:txBody>
      </p:sp>
      <p:pic>
        <p:nvPicPr>
          <p:cNvPr id="130" name="Shape 130"/>
          <p:cNvPicPr preferRelativeResize="0"/>
          <p:nvPr/>
        </p:nvPicPr>
        <p:blipFill rotWithShape="1">
          <a:blip r:embed="rId3">
            <a:alphaModFix/>
          </a:blip>
          <a:srcRect b="0" l="0" r="0" t="0"/>
          <a:stretch/>
        </p:blipFill>
        <p:spPr>
          <a:xfrm>
            <a:off x="6705600" y="381000"/>
            <a:ext cx="2438399" cy="3511549"/>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4495800" y="381000"/>
            <a:ext cx="2197100" cy="3513136"/>
          </a:xfrm>
          <a:prstGeom prst="rect">
            <a:avLst/>
          </a:prstGeom>
          <a:noFill/>
          <a:ln>
            <a:noFill/>
          </a:ln>
        </p:spPr>
      </p:pic>
      <p:sp>
        <p:nvSpPr>
          <p:cNvPr id="132" name="Shape 132"/>
          <p:cNvSpPr txBox="1"/>
          <p:nvPr/>
        </p:nvSpPr>
        <p:spPr>
          <a:xfrm>
            <a:off x="4648200" y="2362200"/>
            <a:ext cx="14478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FF1A"/>
              </a:buClr>
              <a:buSzPct val="25000"/>
              <a:buFont typeface="Times New Roman"/>
              <a:buNone/>
            </a:pPr>
            <a:r>
              <a:rPr b="1" baseline="0" i="0" lang="en-US" sz="1800" u="none" cap="none" strike="noStrike">
                <a:solidFill>
                  <a:srgbClr val="FFFF1A"/>
                </a:solidFill>
                <a:latin typeface="Times New Roman"/>
                <a:ea typeface="Times New Roman"/>
                <a:cs typeface="Times New Roman"/>
                <a:sym typeface="Times New Roman"/>
              </a:rPr>
              <a:t>Carnegie</a:t>
            </a:r>
          </a:p>
        </p:txBody>
      </p:sp>
      <p:sp>
        <p:nvSpPr>
          <p:cNvPr id="133" name="Shape 133"/>
          <p:cNvSpPr txBox="1"/>
          <p:nvPr/>
        </p:nvSpPr>
        <p:spPr>
          <a:xfrm>
            <a:off x="0" y="3048000"/>
            <a:ext cx="4343400" cy="2678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Carnegie was a</a:t>
            </a:r>
            <a:r>
              <a:rPr b="1" baseline="0" i="1" lang="en-US" sz="2400" u="sng" cap="none" strike="noStrike">
                <a:solidFill>
                  <a:schemeClr val="dk1"/>
                </a:solidFill>
                <a:latin typeface="Times New Roman"/>
                <a:ea typeface="Times New Roman"/>
                <a:cs typeface="Times New Roman"/>
                <a:sym typeface="Times New Roman"/>
              </a:rPr>
              <a:t> </a:t>
            </a:r>
            <a:r>
              <a:rPr b="1" baseline="0" i="0" lang="en-US" sz="2400" u="sng" cap="none" strike="noStrike">
                <a:solidFill>
                  <a:schemeClr val="hlink"/>
                </a:solidFill>
                <a:latin typeface="Times New Roman"/>
                <a:ea typeface="Times New Roman"/>
                <a:cs typeface="Times New Roman"/>
                <a:sym typeface="Times New Roman"/>
                <a:hlinkClick r:id="rId5"/>
              </a:rPr>
              <a:t>philanthropist</a:t>
            </a:r>
            <a:r>
              <a:rPr b="1" baseline="0" i="0" lang="en-US" sz="2400" u="none" cap="none" strike="noStrike">
                <a:solidFill>
                  <a:schemeClr val="dk1"/>
                </a:solidFill>
                <a:latin typeface="Times New Roman"/>
                <a:ea typeface="Times New Roman"/>
                <a:cs typeface="Times New Roman"/>
                <a:sym typeface="Times New Roman"/>
              </a:rPr>
              <a:t>; he believed the rich had the duty to improve society so he gave $60 million dollars to build public libraries. He donated millions of dollars to other charities.</a:t>
            </a:r>
          </a:p>
        </p:txBody>
      </p:sp>
      <p:sp>
        <p:nvSpPr>
          <p:cNvPr id="134" name="Shape 134"/>
          <p:cNvSpPr txBox="1"/>
          <p:nvPr/>
        </p:nvSpPr>
        <p:spPr>
          <a:xfrm>
            <a:off x="0" y="5670550"/>
            <a:ext cx="7924799" cy="1187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Many people considered Carnegie a </a:t>
            </a:r>
            <a:r>
              <a:rPr b="1" baseline="0" i="0" lang="en-US" sz="2400" u="sng" cap="none" strike="noStrike">
                <a:solidFill>
                  <a:schemeClr val="hlink"/>
                </a:solidFill>
                <a:latin typeface="Times New Roman"/>
                <a:ea typeface="Times New Roman"/>
                <a:cs typeface="Times New Roman"/>
                <a:sym typeface="Times New Roman"/>
                <a:hlinkClick r:id="rId6"/>
              </a:rPr>
              <a:t>Robber </a:t>
            </a:r>
            <a:r>
              <a:rPr b="1" baseline="0" i="0" lang="en-US" sz="2400" u="sng" cap="none" strike="noStrike">
                <a:solidFill>
                  <a:schemeClr val="hlink"/>
                </a:solidFill>
                <a:latin typeface="Times New Roman"/>
                <a:ea typeface="Times New Roman"/>
                <a:cs typeface="Times New Roman"/>
                <a:sym typeface="Times New Roman"/>
              </a:rPr>
              <a:t>Baron</a:t>
            </a:r>
            <a:r>
              <a:rPr b="1" baseline="0" i="0" lang="en-US" sz="2400" u="none" cap="none" strike="noStrike">
                <a:solidFill>
                  <a:schemeClr val="dk1"/>
                </a:solidFill>
                <a:latin typeface="Times New Roman"/>
                <a:ea typeface="Times New Roman"/>
                <a:cs typeface="Times New Roman"/>
                <a:sym typeface="Times New Roman"/>
              </a:rPr>
              <a:t>. A Robber Baron was a person that became rich through an unethical means.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40" name="Shape 140"/>
          <p:cNvSpPr txBox="1"/>
          <p:nvPr/>
        </p:nvSpPr>
        <p:spPr>
          <a:xfrm>
            <a:off x="457275" y="112725"/>
            <a:ext cx="4791000" cy="828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3000" u="none" cap="none" strike="noStrike">
                <a:solidFill>
                  <a:schemeClr val="dk1"/>
                </a:solidFill>
                <a:latin typeface="Times New Roman"/>
                <a:ea typeface="Times New Roman"/>
                <a:cs typeface="Times New Roman"/>
                <a:sym typeface="Times New Roman"/>
              </a:rPr>
              <a:t>As railroads enabled big factories to produce items cheaper, many small local factories closed. When many local factories closed, big factories increased their products or output. Companies such as Montgomery Ward and </a:t>
            </a:r>
            <a:r>
              <a:rPr b="1" baseline="0" i="0" lang="en-US" sz="3000" u="sng" cap="none" strike="noStrike">
                <a:solidFill>
                  <a:schemeClr val="hlink"/>
                </a:solidFill>
                <a:latin typeface="Times New Roman"/>
                <a:ea typeface="Times New Roman"/>
                <a:cs typeface="Times New Roman"/>
                <a:sym typeface="Times New Roman"/>
                <a:hlinkClick r:id="rId3"/>
              </a:rPr>
              <a:t>Sears Roebuck </a:t>
            </a:r>
            <a:r>
              <a:rPr b="1" baseline="0" i="0" lang="en-US" sz="3000" u="none" cap="none" strike="noStrike">
                <a:solidFill>
                  <a:schemeClr val="dk1"/>
                </a:solidFill>
                <a:latin typeface="Times New Roman"/>
                <a:ea typeface="Times New Roman"/>
                <a:cs typeface="Times New Roman"/>
                <a:sym typeface="Times New Roman"/>
              </a:rPr>
              <a:t>sold products to western farmers by mail order in a catalog. </a:t>
            </a:r>
            <a:r>
              <a:rPr b="1" baseline="0" i="0" lang="en-US" sz="3000" u="none" cap="none" strike="noStrike">
                <a:solidFill>
                  <a:srgbClr val="00FF00"/>
                </a:solidFill>
                <a:latin typeface="Times New Roman"/>
                <a:ea typeface="Times New Roman"/>
                <a:cs typeface="Times New Roman"/>
                <a:sym typeface="Times New Roman"/>
              </a:rPr>
              <a:t> </a:t>
            </a:r>
          </a:p>
          <a:p>
            <a:pPr indent="0" lvl="0" marL="0" marR="0" rtl="0" algn="l">
              <a:lnSpc>
                <a:spcPct val="100000"/>
              </a:lnSpc>
              <a:spcBef>
                <a:spcPts val="120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 </a:t>
            </a:r>
          </a:p>
        </p:txBody>
      </p:sp>
      <p:pic>
        <p:nvPicPr>
          <p:cNvPr id="141" name="Shape 141"/>
          <p:cNvPicPr preferRelativeResize="0"/>
          <p:nvPr/>
        </p:nvPicPr>
        <p:blipFill rotWithShape="1">
          <a:blip r:embed="rId4">
            <a:alphaModFix/>
          </a:blip>
          <a:srcRect b="0" l="0" r="0" t="0"/>
          <a:stretch/>
        </p:blipFill>
        <p:spPr>
          <a:xfrm>
            <a:off x="5248275" y="2024175"/>
            <a:ext cx="3895799" cy="39131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47" name="Shape 147"/>
          <p:cNvSpPr txBox="1"/>
          <p:nvPr/>
        </p:nvSpPr>
        <p:spPr>
          <a:xfrm>
            <a:off x="228600" y="2133600"/>
            <a:ext cx="6781800" cy="19383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000" u="none" cap="none" strike="noStrike">
                <a:solidFill>
                  <a:schemeClr val="dk1"/>
                </a:solidFill>
                <a:latin typeface="Times New Roman"/>
                <a:ea typeface="Times New Roman"/>
                <a:cs typeface="Times New Roman"/>
                <a:sym typeface="Times New Roman"/>
              </a:rPr>
              <a:t> </a:t>
            </a:r>
            <a:r>
              <a:rPr b="1" baseline="0" i="0" lang="en-US" sz="2400" u="none" cap="none" strike="noStrike">
                <a:solidFill>
                  <a:schemeClr val="dk1"/>
                </a:solidFill>
                <a:latin typeface="Times New Roman"/>
                <a:ea typeface="Times New Roman"/>
                <a:cs typeface="Times New Roman"/>
                <a:sym typeface="Times New Roman"/>
              </a:rPr>
              <a:t>It the age of 23, </a:t>
            </a:r>
            <a:r>
              <a:rPr b="1" baseline="0" i="0" lang="en-US" sz="2400" u="sng" cap="none" strike="noStrike">
                <a:solidFill>
                  <a:schemeClr val="hlink"/>
                </a:solidFill>
                <a:latin typeface="Times New Roman"/>
                <a:ea typeface="Times New Roman"/>
                <a:cs typeface="Times New Roman"/>
                <a:sym typeface="Times New Roman"/>
                <a:hlinkClick r:id="rId3"/>
              </a:rPr>
              <a:t>David D. Rockefeller </a:t>
            </a:r>
            <a:r>
              <a:rPr b="1" baseline="0" i="0" lang="en-US" sz="2400" u="none" cap="none" strike="noStrike">
                <a:solidFill>
                  <a:schemeClr val="dk1"/>
                </a:solidFill>
                <a:latin typeface="Times New Roman"/>
                <a:ea typeface="Times New Roman"/>
                <a:cs typeface="Times New Roman"/>
                <a:sym typeface="Times New Roman"/>
              </a:rPr>
              <a:t>purchased his first </a:t>
            </a:r>
            <a:r>
              <a:rPr b="1" baseline="0" i="0" lang="en-US" sz="2400" u="sng" cap="none" strike="noStrike">
                <a:solidFill>
                  <a:schemeClr val="hlink"/>
                </a:solidFill>
                <a:latin typeface="Times New Roman"/>
                <a:ea typeface="Times New Roman"/>
                <a:cs typeface="Times New Roman"/>
                <a:sym typeface="Times New Roman"/>
                <a:hlinkClick r:id="rId4"/>
              </a:rPr>
              <a:t>oil refinery</a:t>
            </a:r>
            <a:r>
              <a:rPr b="1" baseline="0" i="0" lang="en-US" sz="2400" u="none" cap="none" strike="noStrike">
                <a:solidFill>
                  <a:schemeClr val="dk1"/>
                </a:solidFill>
                <a:latin typeface="Times New Roman"/>
                <a:ea typeface="Times New Roman"/>
                <a:cs typeface="Times New Roman"/>
                <a:sym typeface="Times New Roman"/>
              </a:rPr>
              <a:t>. He used his profits to buy other oil refineries.</a:t>
            </a:r>
            <a:r>
              <a:rPr b="1" baseline="0" i="0" lang="en-US" sz="2400" u="none" cap="none" strike="noStrike">
                <a:solidFill>
                  <a:schemeClr val="dk1"/>
                </a:solidFill>
                <a:latin typeface="Arial"/>
                <a:ea typeface="Arial"/>
                <a:cs typeface="Arial"/>
                <a:sym typeface="Arial"/>
              </a:rPr>
              <a:t> </a:t>
            </a:r>
            <a:r>
              <a:rPr b="1" baseline="0" i="0" lang="en-US" sz="2400" u="none" cap="none" strike="noStrike">
                <a:solidFill>
                  <a:schemeClr val="dk1"/>
                </a:solidFill>
                <a:latin typeface="Times New Roman"/>
                <a:ea typeface="Times New Roman"/>
                <a:cs typeface="Times New Roman"/>
                <a:sym typeface="Times New Roman"/>
              </a:rPr>
              <a:t>In 1865,</a:t>
            </a:r>
            <a:r>
              <a:rPr b="1" baseline="0" i="0" lang="en-US" sz="2400" u="none" cap="none" strike="noStrike">
                <a:solidFill>
                  <a:schemeClr val="dk1"/>
                </a:solidFill>
                <a:latin typeface="Arial"/>
                <a:ea typeface="Arial"/>
                <a:cs typeface="Arial"/>
                <a:sym typeface="Arial"/>
              </a:rPr>
              <a:t> </a:t>
            </a:r>
            <a:r>
              <a:rPr b="1" baseline="0" i="0" lang="en-US" sz="2400" u="none" cap="none" strike="noStrike">
                <a:solidFill>
                  <a:schemeClr val="dk1"/>
                </a:solidFill>
                <a:latin typeface="Times New Roman"/>
                <a:ea typeface="Times New Roman"/>
                <a:cs typeface="Times New Roman"/>
                <a:sym typeface="Times New Roman"/>
              </a:rPr>
              <a:t>Rockefeller</a:t>
            </a:r>
            <a:r>
              <a:rPr b="1" baseline="0" i="0" lang="en-US" sz="2400" u="none" cap="none" strike="noStrike">
                <a:solidFill>
                  <a:schemeClr val="dk1"/>
                </a:solidFill>
                <a:latin typeface="Arial"/>
                <a:ea typeface="Arial"/>
                <a:cs typeface="Arial"/>
                <a:sym typeface="Arial"/>
              </a:rPr>
              <a:t> </a:t>
            </a:r>
            <a:r>
              <a:rPr b="1" baseline="0" i="0" lang="en-US" sz="2400" u="none" cap="none" strike="noStrike">
                <a:solidFill>
                  <a:schemeClr val="dk1"/>
                </a:solidFill>
                <a:latin typeface="Times New Roman"/>
                <a:ea typeface="Times New Roman"/>
                <a:cs typeface="Times New Roman"/>
                <a:sym typeface="Times New Roman"/>
              </a:rPr>
              <a:t>purchased a company called the Standard Oil Company. </a:t>
            </a:r>
          </a:p>
        </p:txBody>
      </p:sp>
      <p:pic>
        <p:nvPicPr>
          <p:cNvPr id="148" name="Shape 148"/>
          <p:cNvPicPr preferRelativeResize="0"/>
          <p:nvPr/>
        </p:nvPicPr>
        <p:blipFill rotWithShape="1">
          <a:blip r:embed="rId5">
            <a:alphaModFix/>
          </a:blip>
          <a:srcRect b="0" l="0" r="0" t="0"/>
          <a:stretch/>
        </p:blipFill>
        <p:spPr>
          <a:xfrm>
            <a:off x="7239000" y="228600"/>
            <a:ext cx="1687511" cy="2443161"/>
          </a:xfrm>
          <a:prstGeom prst="rect">
            <a:avLst/>
          </a:prstGeom>
          <a:noFill/>
          <a:ln>
            <a:noFill/>
          </a:ln>
        </p:spPr>
      </p:pic>
      <p:pic>
        <p:nvPicPr>
          <p:cNvPr id="149" name="Shape 149"/>
          <p:cNvPicPr preferRelativeResize="0"/>
          <p:nvPr/>
        </p:nvPicPr>
        <p:blipFill rotWithShape="1">
          <a:blip r:embed="rId6">
            <a:alphaModFix/>
          </a:blip>
          <a:srcRect b="0" l="0" r="0" t="0"/>
          <a:stretch/>
        </p:blipFill>
        <p:spPr>
          <a:xfrm>
            <a:off x="6096000" y="3962400"/>
            <a:ext cx="2666999" cy="1908174"/>
          </a:xfrm>
          <a:prstGeom prst="rect">
            <a:avLst/>
          </a:prstGeom>
          <a:noFill/>
          <a:ln>
            <a:noFill/>
          </a:ln>
        </p:spPr>
      </p:pic>
      <p:sp>
        <p:nvSpPr>
          <p:cNvPr id="150" name="Shape 150"/>
          <p:cNvSpPr txBox="1"/>
          <p:nvPr/>
        </p:nvSpPr>
        <p:spPr>
          <a:xfrm>
            <a:off x="2895600" y="0"/>
            <a:ext cx="2070099"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3600" u="sng" cap="none" strike="noStrike">
                <a:solidFill>
                  <a:schemeClr val="dk1"/>
                </a:solidFill>
                <a:latin typeface="Times New Roman"/>
                <a:ea typeface="Times New Roman"/>
                <a:cs typeface="Times New Roman"/>
                <a:sym typeface="Times New Roman"/>
              </a:rPr>
              <a:t>Oil Boom</a:t>
            </a:r>
          </a:p>
        </p:txBody>
      </p:sp>
      <p:sp>
        <p:nvSpPr>
          <p:cNvPr id="151" name="Shape 151"/>
          <p:cNvSpPr txBox="1"/>
          <p:nvPr/>
        </p:nvSpPr>
        <p:spPr>
          <a:xfrm>
            <a:off x="228600" y="533400"/>
            <a:ext cx="6476999" cy="15700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In 1859, Americans discovered a valuable resource called oil in Pennsylvania. This product called </a:t>
            </a:r>
            <a:r>
              <a:rPr b="1" baseline="0" i="0" lang="en-US" sz="2400" u="sng" cap="none" strike="noStrike">
                <a:solidFill>
                  <a:schemeClr val="hlink"/>
                </a:solidFill>
                <a:latin typeface="Times New Roman"/>
                <a:ea typeface="Times New Roman"/>
                <a:cs typeface="Times New Roman"/>
                <a:sym typeface="Times New Roman"/>
                <a:hlinkClick r:id="rId7"/>
              </a:rPr>
              <a:t>oil </a:t>
            </a:r>
            <a:r>
              <a:rPr b="1" baseline="0" i="0" lang="en-US" sz="2400" u="none" cap="none" strike="noStrike">
                <a:solidFill>
                  <a:schemeClr val="dk1"/>
                </a:solidFill>
                <a:latin typeface="Times New Roman"/>
                <a:ea typeface="Times New Roman"/>
                <a:cs typeface="Times New Roman"/>
                <a:sym typeface="Times New Roman"/>
              </a:rPr>
              <a:t>could be used to power railroad trains and machines.</a:t>
            </a:r>
          </a:p>
        </p:txBody>
      </p:sp>
      <p:sp>
        <p:nvSpPr>
          <p:cNvPr id="152" name="Shape 152"/>
          <p:cNvSpPr txBox="1"/>
          <p:nvPr/>
        </p:nvSpPr>
        <p:spPr>
          <a:xfrm>
            <a:off x="152400" y="4179887"/>
            <a:ext cx="5562600" cy="2678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His company dominated the oil industry. He lowered his prices on oil to drive other oil companies out of business. When he drove other oil companies out of the business he created a </a:t>
            </a:r>
            <a:r>
              <a:rPr b="1" baseline="0" i="0" lang="en-US" sz="2400" u="sng" cap="none" strike="noStrike">
                <a:solidFill>
                  <a:schemeClr val="hlink"/>
                </a:solidFill>
                <a:latin typeface="Times New Roman"/>
                <a:ea typeface="Times New Roman"/>
                <a:cs typeface="Times New Roman"/>
                <a:sym typeface="Times New Roman"/>
                <a:hlinkClick r:id="rId8"/>
              </a:rPr>
              <a:t>monopoly</a:t>
            </a:r>
            <a:r>
              <a:rPr b="1" baseline="0" i="0" lang="en-US" sz="2400" u="none" cap="none" strike="noStrike">
                <a:solidFill>
                  <a:schemeClr val="dk1"/>
                </a:solidFill>
                <a:latin typeface="Times New Roman"/>
                <a:ea typeface="Times New Roman"/>
                <a:cs typeface="Times New Roman"/>
                <a:sym typeface="Times New Roman"/>
              </a:rPr>
              <a:t>. A monopoly is a company that controls all or nearly all the business of an industry.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58" name="Shape 158"/>
          <p:cNvSpPr txBox="1"/>
          <p:nvPr/>
        </p:nvSpPr>
        <p:spPr>
          <a:xfrm>
            <a:off x="685800" y="3276600"/>
            <a:ext cx="8915400" cy="2124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 </a:t>
            </a:r>
          </a:p>
          <a:p>
            <a:pPr indent="0" lvl="0" marL="0" marR="0" rtl="0" algn="l">
              <a:lnSpc>
                <a:spcPct val="100000"/>
              </a:lnSpc>
              <a:spcBef>
                <a:spcPts val="120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 </a:t>
            </a:r>
          </a:p>
          <a:p>
            <a:pPr indent="0" lvl="0" marL="0" marR="0" rtl="0" algn="l">
              <a:lnSpc>
                <a:spcPct val="100000"/>
              </a:lnSpc>
              <a:spcBef>
                <a:spcPts val="120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 An air brake for railroad engines invented by </a:t>
            </a:r>
            <a:r>
              <a:rPr b="1" baseline="0" i="0" lang="en-US" sz="2400" u="sng" cap="none" strike="noStrike">
                <a:solidFill>
                  <a:schemeClr val="hlink"/>
                </a:solidFill>
                <a:latin typeface="Times New Roman"/>
                <a:ea typeface="Times New Roman"/>
                <a:cs typeface="Times New Roman"/>
                <a:sym typeface="Times New Roman"/>
                <a:hlinkClick r:id="rId3"/>
              </a:rPr>
              <a:t>Granville Wood</a:t>
            </a:r>
          </a:p>
          <a:p>
            <a:pPr indent="0" lvl="0" marL="0" marR="0" rtl="0" algn="l">
              <a:lnSpc>
                <a:spcPct val="100000"/>
              </a:lnSpc>
              <a:spcBef>
                <a:spcPts val="120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          </a:t>
            </a:r>
          </a:p>
        </p:txBody>
      </p:sp>
      <p:sp>
        <p:nvSpPr>
          <p:cNvPr id="159" name="Shape 159"/>
          <p:cNvSpPr txBox="1"/>
          <p:nvPr/>
        </p:nvSpPr>
        <p:spPr>
          <a:xfrm>
            <a:off x="223837" y="1931986"/>
            <a:ext cx="914400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pic>
        <p:nvPicPr>
          <p:cNvPr id="160" name="Shape 160"/>
          <p:cNvPicPr preferRelativeResize="0"/>
          <p:nvPr/>
        </p:nvPicPr>
        <p:blipFill rotWithShape="1">
          <a:blip r:embed="rId4">
            <a:alphaModFix/>
          </a:blip>
          <a:srcRect b="0" l="0" r="0" t="0"/>
          <a:stretch/>
        </p:blipFill>
        <p:spPr>
          <a:xfrm>
            <a:off x="152400" y="4876800"/>
            <a:ext cx="2590800" cy="1751012"/>
          </a:xfrm>
          <a:prstGeom prst="rect">
            <a:avLst/>
          </a:prstGeom>
          <a:noFill/>
          <a:ln>
            <a:noFill/>
          </a:ln>
        </p:spPr>
      </p:pic>
      <p:pic>
        <p:nvPicPr>
          <p:cNvPr id="161" name="Shape 161"/>
          <p:cNvPicPr preferRelativeResize="0"/>
          <p:nvPr/>
        </p:nvPicPr>
        <p:blipFill rotWithShape="1">
          <a:blip r:embed="rId5">
            <a:alphaModFix/>
          </a:blip>
          <a:srcRect b="0" l="0" r="0" t="0"/>
          <a:stretch/>
        </p:blipFill>
        <p:spPr>
          <a:xfrm>
            <a:off x="3048000" y="4967287"/>
            <a:ext cx="2514599" cy="1509711"/>
          </a:xfrm>
          <a:prstGeom prst="rect">
            <a:avLst/>
          </a:prstGeom>
          <a:noFill/>
          <a:ln>
            <a:noFill/>
          </a:ln>
        </p:spPr>
      </p:pic>
      <p:pic>
        <p:nvPicPr>
          <p:cNvPr id="162" name="Shape 162"/>
          <p:cNvPicPr preferRelativeResize="0"/>
          <p:nvPr/>
        </p:nvPicPr>
        <p:blipFill rotWithShape="1">
          <a:blip r:embed="rId6">
            <a:alphaModFix/>
          </a:blip>
          <a:srcRect b="0" l="0" r="0" t="0"/>
          <a:stretch/>
        </p:blipFill>
        <p:spPr>
          <a:xfrm>
            <a:off x="5791200" y="4876800"/>
            <a:ext cx="2190750" cy="1735136"/>
          </a:xfrm>
          <a:prstGeom prst="rect">
            <a:avLst/>
          </a:prstGeom>
          <a:noFill/>
          <a:ln>
            <a:noFill/>
          </a:ln>
        </p:spPr>
      </p:pic>
      <p:sp>
        <p:nvSpPr>
          <p:cNvPr id="163" name="Shape 163"/>
          <p:cNvSpPr txBox="1"/>
          <p:nvPr/>
        </p:nvSpPr>
        <p:spPr>
          <a:xfrm>
            <a:off x="304800" y="228600"/>
            <a:ext cx="8534399" cy="5842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3200" u="sng" cap="none" strike="noStrike">
                <a:solidFill>
                  <a:schemeClr val="dk1"/>
                </a:solidFill>
                <a:latin typeface="Times New Roman"/>
                <a:ea typeface="Times New Roman"/>
                <a:cs typeface="Times New Roman"/>
                <a:sym typeface="Times New Roman"/>
              </a:rPr>
              <a:t>3. Inventions That Changed the Nation</a:t>
            </a:r>
          </a:p>
        </p:txBody>
      </p:sp>
      <p:sp>
        <p:nvSpPr>
          <p:cNvPr id="164" name="Shape 164"/>
          <p:cNvSpPr txBox="1"/>
          <p:nvPr/>
        </p:nvSpPr>
        <p:spPr>
          <a:xfrm>
            <a:off x="152400" y="914400"/>
            <a:ext cx="8839199" cy="23701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The Patent Office had never seen a year like 1897. Averages of nearly 60 patents, or licenses for new inventions, were being generated every day. The United States had become the land of </a:t>
            </a:r>
            <a:r>
              <a:rPr b="1" baseline="0" i="0" lang="en-US" sz="2400" u="sng" cap="none" strike="noStrike">
                <a:solidFill>
                  <a:schemeClr val="hlink"/>
                </a:solidFill>
                <a:latin typeface="Times New Roman"/>
                <a:ea typeface="Times New Roman"/>
                <a:cs typeface="Times New Roman"/>
                <a:sym typeface="Times New Roman"/>
                <a:hlinkClick r:id="rId7"/>
              </a:rPr>
              <a:t>invention</a:t>
            </a:r>
            <a:r>
              <a:rPr b="1" baseline="0" i="0" lang="en-US" sz="2400" u="none" cap="none" strike="noStrike">
                <a:solidFill>
                  <a:schemeClr val="dk1"/>
                </a:solidFill>
                <a:latin typeface="Times New Roman"/>
                <a:ea typeface="Times New Roman"/>
                <a:cs typeface="Times New Roman"/>
                <a:sym typeface="Times New Roman"/>
              </a:rPr>
              <a:t>. These inventions made life easier in American homes. There were inventions and improvements in every area. Some of the inventions were:</a:t>
            </a:r>
            <a:r>
              <a:rPr b="1" baseline="0" i="0" lang="en-US" sz="2800" u="none" cap="none" strike="noStrike">
                <a:solidFill>
                  <a:schemeClr val="dk1"/>
                </a:solidFill>
                <a:latin typeface="Times New Roman"/>
                <a:ea typeface="Times New Roman"/>
                <a:cs typeface="Times New Roman"/>
                <a:sym typeface="Times New Roman"/>
              </a:rPr>
              <a:t>    </a:t>
            </a:r>
          </a:p>
        </p:txBody>
      </p:sp>
      <p:sp>
        <p:nvSpPr>
          <p:cNvPr id="165" name="Shape 165"/>
          <p:cNvSpPr txBox="1"/>
          <p:nvPr/>
        </p:nvSpPr>
        <p:spPr>
          <a:xfrm>
            <a:off x="762000" y="3276600"/>
            <a:ext cx="8229600"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A shoe-making machine invented by </a:t>
            </a:r>
            <a:r>
              <a:rPr b="1" baseline="0" i="0" lang="en-US" sz="2400" u="sng" cap="none" strike="noStrike">
                <a:solidFill>
                  <a:schemeClr val="hlink"/>
                </a:solidFill>
                <a:latin typeface="Times New Roman"/>
                <a:ea typeface="Times New Roman"/>
                <a:cs typeface="Times New Roman"/>
                <a:sym typeface="Times New Roman"/>
                <a:hlinkClick r:id="rId8"/>
              </a:rPr>
              <a:t>Jan Matzeliger</a:t>
            </a:r>
          </a:p>
        </p:txBody>
      </p:sp>
      <p:sp>
        <p:nvSpPr>
          <p:cNvPr id="166" name="Shape 166"/>
          <p:cNvSpPr txBox="1"/>
          <p:nvPr/>
        </p:nvSpPr>
        <p:spPr>
          <a:xfrm>
            <a:off x="685800" y="3810000"/>
            <a:ext cx="83057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A device for refining oil invented by </a:t>
            </a:r>
            <a:r>
              <a:rPr b="1" baseline="0" i="0" lang="en-US" sz="2400" u="sng" cap="none" strike="noStrike">
                <a:solidFill>
                  <a:schemeClr val="hlink"/>
                </a:solidFill>
                <a:latin typeface="Times New Roman"/>
                <a:ea typeface="Times New Roman"/>
                <a:cs typeface="Times New Roman"/>
                <a:sym typeface="Times New Roman"/>
                <a:hlinkClick r:id="rId9"/>
              </a:rPr>
              <a:t>Elijah McCoy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72" name="Shape 172"/>
          <p:cNvSpPr txBox="1"/>
          <p:nvPr/>
        </p:nvSpPr>
        <p:spPr>
          <a:xfrm>
            <a:off x="266700" y="2482250"/>
            <a:ext cx="8610599" cy="3046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Better communication was important to American businesses. The </a:t>
            </a:r>
            <a:r>
              <a:rPr b="1" baseline="0" i="0" lang="en-US" sz="2400" u="sng" cap="none" strike="noStrike">
                <a:solidFill>
                  <a:schemeClr val="hlink"/>
                </a:solidFill>
                <a:latin typeface="Times New Roman"/>
                <a:ea typeface="Times New Roman"/>
                <a:cs typeface="Times New Roman"/>
                <a:sym typeface="Times New Roman"/>
                <a:hlinkClick r:id="rId3"/>
              </a:rPr>
              <a:t>telegraph </a:t>
            </a:r>
            <a:r>
              <a:rPr b="1" baseline="0" i="0" lang="en-US" sz="2400" u="none" cap="none" strike="noStrike">
                <a:solidFill>
                  <a:schemeClr val="dk1"/>
                </a:solidFill>
                <a:latin typeface="Times New Roman"/>
                <a:ea typeface="Times New Roman"/>
                <a:cs typeface="Times New Roman"/>
                <a:sym typeface="Times New Roman"/>
              </a:rPr>
              <a:t>Better communication was important to American businesses. The telegraph helped quicken communication. </a:t>
            </a:r>
            <a:r>
              <a:rPr b="1" baseline="0" i="0" lang="en-US" sz="2400" u="sng" cap="none" strike="noStrike">
                <a:solidFill>
                  <a:schemeClr val="hlink"/>
                </a:solidFill>
                <a:latin typeface="Times New Roman"/>
                <a:ea typeface="Times New Roman"/>
                <a:cs typeface="Times New Roman"/>
                <a:sym typeface="Times New Roman"/>
                <a:hlinkClick r:id="rId4"/>
              </a:rPr>
              <a:t>Samuel Morse </a:t>
            </a:r>
            <a:r>
              <a:rPr b="1" baseline="0" i="0" lang="en-US" sz="2400" u="none" cap="none" strike="noStrike">
                <a:solidFill>
                  <a:schemeClr val="dk1"/>
                </a:solidFill>
                <a:latin typeface="Times New Roman"/>
                <a:ea typeface="Times New Roman"/>
                <a:cs typeface="Times New Roman"/>
                <a:sym typeface="Times New Roman"/>
              </a:rPr>
              <a:t>Better communication was important to American businesses. The telegraph helped quicken communication. Samuel Morse invented the telegraph. Morse's invention speeded up communication in the United States. It took weeks to get a message to Europe to arrive by boat. In 1858, </a:t>
            </a:r>
            <a:r>
              <a:rPr b="1" baseline="0" i="0" lang="en-US" sz="2400" u="sng" cap="none" strike="noStrike">
                <a:solidFill>
                  <a:schemeClr val="hlink"/>
                </a:solidFill>
                <a:latin typeface="Times New Roman"/>
                <a:ea typeface="Times New Roman"/>
                <a:cs typeface="Times New Roman"/>
                <a:sym typeface="Times New Roman"/>
                <a:hlinkClick r:id="rId5"/>
              </a:rPr>
              <a:t>Cyrus Field </a:t>
            </a:r>
            <a:r>
              <a:rPr b="1" baseline="0" i="0" lang="en-US" sz="2400" u="none" cap="none" strike="noStrike">
                <a:solidFill>
                  <a:schemeClr val="dk1"/>
                </a:solidFill>
                <a:latin typeface="Times New Roman"/>
                <a:ea typeface="Times New Roman"/>
                <a:cs typeface="Times New Roman"/>
                <a:sym typeface="Times New Roman"/>
              </a:rPr>
              <a:t>completed the layout for an underwater telegraph cable across the Atlantic Ocean.  It wasn't until 1866, that the cable was completed and the first message was sent to Europe.</a:t>
            </a:r>
          </a:p>
        </p:txBody>
      </p:sp>
      <p:pic>
        <p:nvPicPr>
          <p:cNvPr id="173" name="Shape 173"/>
          <p:cNvPicPr preferRelativeResize="0"/>
          <p:nvPr/>
        </p:nvPicPr>
        <p:blipFill rotWithShape="1">
          <a:blip r:embed="rId6">
            <a:alphaModFix/>
          </a:blip>
          <a:srcRect b="0" l="0" r="0" t="0"/>
          <a:stretch/>
        </p:blipFill>
        <p:spPr>
          <a:xfrm>
            <a:off x="0" y="0"/>
            <a:ext cx="5105399" cy="2425800"/>
          </a:xfrm>
          <a:prstGeom prst="rect">
            <a:avLst/>
          </a:prstGeom>
          <a:noFill/>
          <a:ln>
            <a:noFill/>
          </a:ln>
        </p:spPr>
      </p:pic>
      <p:sp>
        <p:nvSpPr>
          <p:cNvPr id="174" name="Shape 174"/>
          <p:cNvSpPr txBox="1"/>
          <p:nvPr/>
        </p:nvSpPr>
        <p:spPr>
          <a:xfrm>
            <a:off x="2514600" y="228600"/>
            <a:ext cx="4000500"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2400" u="sng" cap="none" strike="noStrike">
                <a:solidFill>
                  <a:schemeClr val="dk1"/>
                </a:solidFill>
                <a:latin typeface="Times New Roman"/>
                <a:ea typeface="Times New Roman"/>
                <a:cs typeface="Times New Roman"/>
                <a:sym typeface="Times New Roman"/>
              </a:rPr>
              <a:t>Speeding up Communication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80" name="Shape 180"/>
          <p:cNvSpPr txBox="1"/>
          <p:nvPr/>
        </p:nvSpPr>
        <p:spPr>
          <a:xfrm>
            <a:off x="381000" y="1066800"/>
            <a:ext cx="6324600" cy="32321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lang="en-US" sz="2400">
                <a:solidFill>
                  <a:schemeClr val="dk1"/>
                </a:solidFill>
                <a:latin typeface="Times New Roman"/>
                <a:ea typeface="Times New Roman"/>
                <a:cs typeface="Times New Roman"/>
                <a:sym typeface="Times New Roman"/>
              </a:rPr>
              <a:t>I</a:t>
            </a:r>
            <a:r>
              <a:rPr b="1" baseline="0" i="0" lang="en-US" sz="2400" u="none" cap="none" strike="noStrike">
                <a:solidFill>
                  <a:schemeClr val="dk1"/>
                </a:solidFill>
                <a:latin typeface="Times New Roman"/>
                <a:ea typeface="Times New Roman"/>
                <a:cs typeface="Times New Roman"/>
                <a:sym typeface="Times New Roman"/>
              </a:rPr>
              <a:t>n 1876, Alexander Graham Bell invented the first </a:t>
            </a:r>
            <a:r>
              <a:rPr b="1" baseline="0" i="0" lang="en-US" sz="2400" u="sng" cap="none" strike="noStrike">
                <a:solidFill>
                  <a:schemeClr val="hlink"/>
                </a:solidFill>
                <a:latin typeface="Times New Roman"/>
                <a:ea typeface="Times New Roman"/>
                <a:cs typeface="Times New Roman"/>
                <a:sym typeface="Times New Roman"/>
                <a:hlinkClick r:id="rId3"/>
              </a:rPr>
              <a:t>telephone</a:t>
            </a:r>
            <a:r>
              <a:rPr b="1" lang="en-US" sz="2400">
                <a:solidFill>
                  <a:schemeClr val="dk1"/>
                </a:solidFill>
                <a:latin typeface="Times New Roman"/>
                <a:ea typeface="Times New Roman"/>
                <a:cs typeface="Times New Roman"/>
                <a:sym typeface="Times New Roman"/>
              </a:rPr>
              <a:t>. </a:t>
            </a:r>
            <a:r>
              <a:rPr b="1" baseline="0" i="0" lang="en-US" sz="2400" u="none" cap="none" strike="noStrike">
                <a:solidFill>
                  <a:schemeClr val="dk1"/>
                </a:solidFill>
                <a:latin typeface="Times New Roman"/>
                <a:ea typeface="Times New Roman"/>
                <a:cs typeface="Times New Roman"/>
                <a:sym typeface="Times New Roman"/>
              </a:rPr>
              <a:t>Bell started the company called the </a:t>
            </a:r>
            <a:r>
              <a:rPr b="1" baseline="0" i="0" lang="en-US" sz="2400" u="sng" cap="none" strike="noStrike">
                <a:solidFill>
                  <a:schemeClr val="hlink"/>
                </a:solidFill>
                <a:latin typeface="Times New Roman"/>
                <a:ea typeface="Times New Roman"/>
                <a:cs typeface="Times New Roman"/>
                <a:sym typeface="Times New Roman"/>
                <a:hlinkClick r:id="rId4"/>
              </a:rPr>
              <a:t>Bell Telephone Company </a:t>
            </a:r>
            <a:r>
              <a:rPr b="1" baseline="0" i="0" lang="en-US" sz="2400" u="none" cap="none" strike="noStrike">
                <a:solidFill>
                  <a:schemeClr val="dk1"/>
                </a:solidFill>
                <a:latin typeface="Times New Roman"/>
                <a:ea typeface="Times New Roman"/>
                <a:cs typeface="Times New Roman"/>
                <a:sym typeface="Times New Roman"/>
              </a:rPr>
              <a:t>and made millions with his invention of the telephone. People no longer had to go to a telegraph office to send a message. Now they can talk on a telephone in their own home.</a:t>
            </a:r>
          </a:p>
          <a:p>
            <a:pPr indent="0" lvl="0" marL="0" marR="0" rtl="0" algn="l">
              <a:lnSpc>
                <a:spcPct val="100000"/>
              </a:lnSpc>
              <a:spcBef>
                <a:spcPts val="120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 </a:t>
            </a:r>
          </a:p>
        </p:txBody>
      </p:sp>
      <p:pic>
        <p:nvPicPr>
          <p:cNvPr id="181" name="Shape 181"/>
          <p:cNvPicPr preferRelativeResize="0"/>
          <p:nvPr/>
        </p:nvPicPr>
        <p:blipFill rotWithShape="1">
          <a:blip r:embed="rId5">
            <a:alphaModFix/>
          </a:blip>
          <a:srcRect b="0" l="0" r="0" t="0"/>
          <a:stretch/>
        </p:blipFill>
        <p:spPr>
          <a:xfrm>
            <a:off x="2057400" y="4114800"/>
            <a:ext cx="1987549" cy="2743199"/>
          </a:xfrm>
          <a:prstGeom prst="rect">
            <a:avLst/>
          </a:prstGeom>
          <a:noFill/>
          <a:ln>
            <a:noFill/>
          </a:ln>
        </p:spPr>
      </p:pic>
      <p:pic>
        <p:nvPicPr>
          <p:cNvPr id="182" name="Shape 182"/>
          <p:cNvPicPr preferRelativeResize="0"/>
          <p:nvPr/>
        </p:nvPicPr>
        <p:blipFill rotWithShape="1">
          <a:blip r:embed="rId6">
            <a:alphaModFix/>
          </a:blip>
          <a:srcRect b="0" l="0" r="0" t="0"/>
          <a:stretch/>
        </p:blipFill>
        <p:spPr>
          <a:xfrm>
            <a:off x="457200" y="4186237"/>
            <a:ext cx="1447800" cy="2497136"/>
          </a:xfrm>
          <a:prstGeom prst="rect">
            <a:avLst/>
          </a:prstGeom>
          <a:noFill/>
          <a:ln>
            <a:noFill/>
          </a:ln>
        </p:spPr>
      </p:pic>
      <p:pic>
        <p:nvPicPr>
          <p:cNvPr id="183" name="Shape 183"/>
          <p:cNvPicPr preferRelativeResize="0"/>
          <p:nvPr/>
        </p:nvPicPr>
        <p:blipFill rotWithShape="1">
          <a:blip r:embed="rId7">
            <a:alphaModFix/>
          </a:blip>
          <a:srcRect b="0" l="0" r="0" t="0"/>
          <a:stretch/>
        </p:blipFill>
        <p:spPr>
          <a:xfrm>
            <a:off x="4267200" y="4114800"/>
            <a:ext cx="2438399" cy="2405062"/>
          </a:xfrm>
          <a:prstGeom prst="rect">
            <a:avLst/>
          </a:prstGeom>
          <a:noFill/>
          <a:ln>
            <a:noFill/>
          </a:ln>
        </p:spPr>
      </p:pic>
      <p:sp>
        <p:nvSpPr>
          <p:cNvPr id="184" name="Shape 184"/>
          <p:cNvSpPr txBox="1"/>
          <p:nvPr/>
        </p:nvSpPr>
        <p:spPr>
          <a:xfrm>
            <a:off x="1447800" y="304800"/>
            <a:ext cx="3390900" cy="708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4000" u="sng" cap="none" strike="noStrike">
                <a:solidFill>
                  <a:schemeClr val="dk1"/>
                </a:solidFill>
                <a:latin typeface="Times New Roman"/>
                <a:ea typeface="Times New Roman"/>
                <a:cs typeface="Times New Roman"/>
                <a:sym typeface="Times New Roman"/>
              </a:rPr>
              <a:t>The Telephone</a:t>
            </a:r>
          </a:p>
        </p:txBody>
      </p:sp>
      <p:pic>
        <p:nvPicPr>
          <p:cNvPr id="185" name="Shape 185"/>
          <p:cNvPicPr preferRelativeResize="0"/>
          <p:nvPr/>
        </p:nvPicPr>
        <p:blipFill rotWithShape="1">
          <a:blip r:embed="rId8">
            <a:alphaModFix/>
          </a:blip>
          <a:srcRect b="0" l="0" r="0" t="0"/>
          <a:stretch/>
        </p:blipFill>
        <p:spPr>
          <a:xfrm>
            <a:off x="6781800" y="914400"/>
            <a:ext cx="2362200" cy="2935287"/>
          </a:xfrm>
          <a:prstGeom prst="rect">
            <a:avLst/>
          </a:prstGeom>
          <a:noFill/>
          <a:ln>
            <a:noFill/>
          </a:ln>
        </p:spPr>
      </p:pic>
      <p:pic>
        <p:nvPicPr>
          <p:cNvPr id="186" name="Shape 186"/>
          <p:cNvPicPr preferRelativeResize="0"/>
          <p:nvPr/>
        </p:nvPicPr>
        <p:blipFill rotWithShape="1">
          <a:blip r:embed="rId9">
            <a:alphaModFix/>
          </a:blip>
          <a:srcRect b="0" l="0" r="0" t="0"/>
          <a:stretch/>
        </p:blipFill>
        <p:spPr>
          <a:xfrm>
            <a:off x="6705600" y="4114800"/>
            <a:ext cx="2219325" cy="1903411"/>
          </a:xfrm>
          <a:prstGeom prst="rect">
            <a:avLst/>
          </a:prstGeom>
          <a:noFill/>
          <a:ln>
            <a:noFill/>
          </a:ln>
        </p:spPr>
      </p:pic>
      <p:cxnSp>
        <p:nvCxnSpPr>
          <p:cNvPr id="187" name="Shape 187"/>
          <p:cNvCxnSpPr/>
          <p:nvPr/>
        </p:nvCxnSpPr>
        <p:spPr>
          <a:xfrm>
            <a:off x="2881250" y="735325"/>
            <a:ext cx="1440599" cy="1440599"/>
          </a:xfrm>
          <a:prstGeom prst="straightConnector1">
            <a:avLst/>
          </a:prstGeom>
          <a:noFill/>
          <a:ln cap="flat" w="19050">
            <a:solidFill>
              <a:schemeClr val="dk2"/>
            </a:solidFill>
            <a:prstDash val="solid"/>
            <a:round/>
            <a:headEnd len="lg" w="lg" type="none"/>
            <a:tailEnd len="lg" w="lg"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93" name="Shape 193"/>
          <p:cNvSpPr txBox="1"/>
          <p:nvPr/>
        </p:nvSpPr>
        <p:spPr>
          <a:xfrm>
            <a:off x="0" y="3050375"/>
            <a:ext cx="9144000" cy="32621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Thomas Edison invented the </a:t>
            </a:r>
            <a:r>
              <a:rPr b="1" baseline="0" i="0" lang="en-US" sz="2800" u="sng" cap="none" strike="noStrike">
                <a:solidFill>
                  <a:schemeClr val="hlink"/>
                </a:solidFill>
                <a:latin typeface="Times New Roman"/>
                <a:ea typeface="Times New Roman"/>
                <a:cs typeface="Times New Roman"/>
                <a:sym typeface="Times New Roman"/>
                <a:hlinkClick r:id="rId3"/>
              </a:rPr>
              <a:t>light bulb, </a:t>
            </a:r>
            <a:r>
              <a:rPr b="1" baseline="0" i="0" lang="en-US" sz="2800" u="none" cap="none" strike="noStrike">
                <a:solidFill>
                  <a:schemeClr val="dk1"/>
                </a:solidFill>
                <a:latin typeface="Times New Roman"/>
                <a:ea typeface="Times New Roman"/>
                <a:cs typeface="Times New Roman"/>
                <a:sym typeface="Times New Roman"/>
              </a:rPr>
              <a:t>In 1876, Thomas Edison opened a laboratory in New Jersey. Edison has a new approach to inventing. He turned inventing into a system. He had teams of people refine his ideas and come up with an invention. Thomas Edison invented the light bulb, the phonograph, the movie projector, and </a:t>
            </a:r>
            <a:r>
              <a:rPr b="1" baseline="0" i="0" lang="en-US" sz="2800" u="sng" cap="none" strike="noStrike">
                <a:solidFill>
                  <a:schemeClr val="hlink"/>
                </a:solidFill>
                <a:latin typeface="Times New Roman"/>
                <a:ea typeface="Times New Roman"/>
                <a:cs typeface="Times New Roman"/>
                <a:sym typeface="Times New Roman"/>
                <a:hlinkClick r:id="rId4"/>
              </a:rPr>
              <a:t>batteries</a:t>
            </a:r>
            <a:r>
              <a:rPr b="1" baseline="0" i="0" lang="en-US" sz="2800" u="none" cap="none" strike="noStrike">
                <a:solidFill>
                  <a:schemeClr val="dk1"/>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None/>
            </a:pPr>
            <a:r>
              <a:t/>
            </a:r>
            <a:endParaRPr b="1" baseline="0" i="0" sz="1800" u="none" cap="none" strike="noStrike">
              <a:solidFill>
                <a:schemeClr val="dk1"/>
              </a:solidFill>
              <a:latin typeface="Times New Roman"/>
              <a:ea typeface="Times New Roman"/>
              <a:cs typeface="Times New Roman"/>
              <a:sym typeface="Times New Roman"/>
            </a:endParaRPr>
          </a:p>
        </p:txBody>
      </p:sp>
      <p:pic>
        <p:nvPicPr>
          <p:cNvPr id="194" name="Shape 194"/>
          <p:cNvPicPr preferRelativeResize="0"/>
          <p:nvPr/>
        </p:nvPicPr>
        <p:blipFill rotWithShape="1">
          <a:blip r:embed="rId5">
            <a:alphaModFix/>
          </a:blip>
          <a:srcRect b="0" l="0" r="0" t="0"/>
          <a:stretch/>
        </p:blipFill>
        <p:spPr>
          <a:xfrm>
            <a:off x="228600" y="152400"/>
            <a:ext cx="1371599" cy="2133599"/>
          </a:xfrm>
          <a:prstGeom prst="rect">
            <a:avLst/>
          </a:prstGeom>
          <a:noFill/>
          <a:ln>
            <a:noFill/>
          </a:ln>
        </p:spPr>
      </p:pic>
      <p:pic>
        <p:nvPicPr>
          <p:cNvPr id="195" name="Shape 195"/>
          <p:cNvPicPr preferRelativeResize="0"/>
          <p:nvPr/>
        </p:nvPicPr>
        <p:blipFill rotWithShape="1">
          <a:blip r:embed="rId6">
            <a:alphaModFix/>
          </a:blip>
          <a:srcRect b="0" l="0" r="0" t="0"/>
          <a:stretch/>
        </p:blipFill>
        <p:spPr>
          <a:xfrm>
            <a:off x="7304100" y="0"/>
            <a:ext cx="1839900" cy="3009899"/>
          </a:xfrm>
          <a:prstGeom prst="rect">
            <a:avLst/>
          </a:prstGeom>
          <a:noFill/>
          <a:ln>
            <a:noFill/>
          </a:ln>
        </p:spPr>
      </p:pic>
      <p:pic>
        <p:nvPicPr>
          <p:cNvPr id="196" name="Shape 196"/>
          <p:cNvPicPr preferRelativeResize="0"/>
          <p:nvPr/>
        </p:nvPicPr>
        <p:blipFill rotWithShape="1">
          <a:blip r:embed="rId7">
            <a:alphaModFix/>
          </a:blip>
          <a:srcRect b="0" l="0" r="0" t="0"/>
          <a:stretch/>
        </p:blipFill>
        <p:spPr>
          <a:xfrm>
            <a:off x="2819400" y="381000"/>
            <a:ext cx="2000250" cy="2582861"/>
          </a:xfrm>
          <a:prstGeom prst="rect">
            <a:avLst/>
          </a:prstGeom>
          <a:noFill/>
          <a:ln>
            <a:noFill/>
          </a:ln>
        </p:spPr>
      </p:pic>
      <p:pic>
        <p:nvPicPr>
          <p:cNvPr id="197" name="Shape 197"/>
          <p:cNvPicPr preferRelativeResize="0"/>
          <p:nvPr/>
        </p:nvPicPr>
        <p:blipFill rotWithShape="1">
          <a:blip r:embed="rId8">
            <a:alphaModFix/>
          </a:blip>
          <a:srcRect b="0" l="0" r="0" t="0"/>
          <a:stretch/>
        </p:blipFill>
        <p:spPr>
          <a:xfrm>
            <a:off x="4953000" y="381000"/>
            <a:ext cx="1704974" cy="2571749"/>
          </a:xfrm>
          <a:prstGeom prst="rect">
            <a:avLst/>
          </a:prstGeom>
          <a:noFill/>
          <a:ln>
            <a:noFill/>
          </a:ln>
        </p:spPr>
      </p:pic>
      <p:pic>
        <p:nvPicPr>
          <p:cNvPr id="198" name="Shape 198"/>
          <p:cNvPicPr preferRelativeResize="0"/>
          <p:nvPr/>
        </p:nvPicPr>
        <p:blipFill rotWithShape="1">
          <a:blip r:embed="rId9">
            <a:alphaModFix/>
          </a:blip>
          <a:srcRect b="0" l="0" r="0" t="0"/>
          <a:stretch/>
        </p:blipFill>
        <p:spPr>
          <a:xfrm>
            <a:off x="1233500" y="207175"/>
            <a:ext cx="1585799" cy="2024100"/>
          </a:xfrm>
          <a:prstGeom prst="rect">
            <a:avLst/>
          </a:prstGeom>
          <a:noFill/>
          <a:ln>
            <a:noFill/>
          </a:ln>
        </p:spPr>
      </p:pic>
      <p:sp>
        <p:nvSpPr>
          <p:cNvPr id="199" name="Shape 199"/>
          <p:cNvSpPr txBox="1"/>
          <p:nvPr/>
        </p:nvSpPr>
        <p:spPr>
          <a:xfrm>
            <a:off x="0" y="2317736"/>
            <a:ext cx="3095700" cy="646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3600" u="sng" cap="none" strike="noStrike">
                <a:solidFill>
                  <a:schemeClr val="hlink"/>
                </a:solidFill>
                <a:latin typeface="Times New Roman"/>
                <a:ea typeface="Times New Roman"/>
                <a:cs typeface="Times New Roman"/>
                <a:sym typeface="Times New Roman"/>
                <a:hlinkClick r:id="rId10"/>
              </a:rPr>
              <a:t>Electric Power</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05" name="Shape 205"/>
          <p:cNvSpPr txBox="1"/>
          <p:nvPr/>
        </p:nvSpPr>
        <p:spPr>
          <a:xfrm>
            <a:off x="457200" y="228600"/>
            <a:ext cx="7924799" cy="4051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3200" u="none" cap="none" strike="noStrike">
                <a:solidFill>
                  <a:schemeClr val="dk1"/>
                </a:solidFill>
                <a:latin typeface="Times New Roman"/>
                <a:ea typeface="Times New Roman"/>
                <a:cs typeface="Times New Roman"/>
                <a:sym typeface="Times New Roman"/>
              </a:rPr>
              <a:t>One of Edison's most important inventions was the creation of </a:t>
            </a:r>
            <a:r>
              <a:rPr b="1" lang="en-US" sz="3200">
                <a:solidFill>
                  <a:schemeClr val="dk1"/>
                </a:solidFill>
                <a:latin typeface="Times New Roman"/>
                <a:ea typeface="Times New Roman"/>
                <a:cs typeface="Times New Roman"/>
                <a:sym typeface="Times New Roman"/>
              </a:rPr>
              <a:t>the</a:t>
            </a:r>
            <a:r>
              <a:rPr b="1" baseline="0" i="0" lang="en-US" sz="3200" u="none" cap="none" strike="noStrike">
                <a:solidFill>
                  <a:schemeClr val="dk1"/>
                </a:solidFill>
                <a:latin typeface="Times New Roman"/>
                <a:ea typeface="Times New Roman"/>
                <a:cs typeface="Times New Roman"/>
                <a:sym typeface="Times New Roman"/>
              </a:rPr>
              <a:t> </a:t>
            </a:r>
            <a:r>
              <a:rPr b="1" baseline="0" i="0" lang="en-US" sz="3200" u="sng" cap="none" strike="noStrike">
                <a:solidFill>
                  <a:schemeClr val="hlink"/>
                </a:solidFill>
                <a:latin typeface="Times New Roman"/>
                <a:ea typeface="Times New Roman"/>
                <a:cs typeface="Times New Roman"/>
                <a:sym typeface="Times New Roman"/>
                <a:hlinkClick r:id="rId3"/>
              </a:rPr>
              <a:t>electric power plant </a:t>
            </a:r>
            <a:r>
              <a:rPr b="1" baseline="0" i="0" lang="en-US" sz="3200" u="none" cap="none" strike="noStrike">
                <a:solidFill>
                  <a:schemeClr val="dk1"/>
                </a:solidFill>
                <a:latin typeface="Times New Roman"/>
                <a:ea typeface="Times New Roman"/>
                <a:cs typeface="Times New Roman"/>
                <a:sym typeface="Times New Roman"/>
              </a:rPr>
              <a:t>in 1882.  Within a year Edison's invention was supplying electric power to homes and more power plants were built. Steam powered engines were soon replaced with safer electric motors.</a:t>
            </a:r>
            <a:r>
              <a:rPr b="1" baseline="0" i="0" lang="en-US" sz="2400" u="none" cap="none" strike="noStrike">
                <a:solidFill>
                  <a:schemeClr val="dk1"/>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None/>
            </a:pPr>
            <a:r>
              <a:t/>
            </a:r>
            <a:endParaRPr b="1" baseline="0" i="0" sz="2400" u="none" cap="none" strike="noStrike">
              <a:solidFill>
                <a:schemeClr val="dk1"/>
              </a:solidFill>
              <a:latin typeface="Times New Roman"/>
              <a:ea typeface="Times New Roman"/>
              <a:cs typeface="Times New Roman"/>
              <a:sym typeface="Times New Roman"/>
            </a:endParaRPr>
          </a:p>
        </p:txBody>
      </p:sp>
      <p:pic>
        <p:nvPicPr>
          <p:cNvPr id="206" name="Shape 206"/>
          <p:cNvPicPr preferRelativeResize="0"/>
          <p:nvPr/>
        </p:nvPicPr>
        <p:blipFill rotWithShape="1">
          <a:blip r:embed="rId4">
            <a:alphaModFix/>
          </a:blip>
          <a:srcRect b="0" l="0" r="0" t="0"/>
          <a:stretch/>
        </p:blipFill>
        <p:spPr>
          <a:xfrm>
            <a:off x="2819400" y="3733800"/>
            <a:ext cx="2081211" cy="2914649"/>
          </a:xfrm>
          <a:prstGeom prst="rect">
            <a:avLst/>
          </a:prstGeom>
          <a:noFill/>
          <a:ln>
            <a:noFill/>
          </a:ln>
        </p:spPr>
      </p:pic>
      <p:pic>
        <p:nvPicPr>
          <p:cNvPr id="207" name="Shape 207"/>
          <p:cNvPicPr preferRelativeResize="0"/>
          <p:nvPr/>
        </p:nvPicPr>
        <p:blipFill rotWithShape="1">
          <a:blip r:embed="rId5">
            <a:alphaModFix/>
          </a:blip>
          <a:srcRect b="0" l="0" r="0" t="0"/>
          <a:stretch/>
        </p:blipFill>
        <p:spPr>
          <a:xfrm>
            <a:off x="5257800" y="3886200"/>
            <a:ext cx="3617911" cy="2714624"/>
          </a:xfrm>
          <a:prstGeom prst="rect">
            <a:avLst/>
          </a:prstGeom>
          <a:noFill/>
          <a:ln>
            <a:noFill/>
          </a:ln>
        </p:spPr>
      </p:pic>
      <p:pic>
        <p:nvPicPr>
          <p:cNvPr id="208" name="Shape 208"/>
          <p:cNvPicPr preferRelativeResize="0"/>
          <p:nvPr/>
        </p:nvPicPr>
        <p:blipFill rotWithShape="1">
          <a:blip r:embed="rId6">
            <a:alphaModFix/>
          </a:blip>
          <a:srcRect b="0" l="0" r="0" t="0"/>
          <a:stretch/>
        </p:blipFill>
        <p:spPr>
          <a:xfrm>
            <a:off x="609600" y="3886200"/>
            <a:ext cx="1752600" cy="27431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14" name="Shape 214"/>
          <p:cNvSpPr txBox="1"/>
          <p:nvPr/>
        </p:nvSpPr>
        <p:spPr>
          <a:xfrm>
            <a:off x="381000" y="2209800"/>
            <a:ext cx="8229600" cy="203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sng" cap="none" strike="noStrike">
                <a:solidFill>
                  <a:schemeClr val="hlink"/>
                </a:solidFill>
                <a:latin typeface="Times New Roman"/>
                <a:ea typeface="Times New Roman"/>
                <a:cs typeface="Times New Roman"/>
                <a:sym typeface="Times New Roman"/>
                <a:hlinkClick r:id="rId3"/>
              </a:rPr>
              <a:t>Elijah McCoy </a:t>
            </a:r>
            <a:r>
              <a:rPr b="1" baseline="0" i="0" lang="en-US" sz="2800" u="none" cap="none" strike="noStrike">
                <a:solidFill>
                  <a:schemeClr val="dk1"/>
                </a:solidFill>
                <a:latin typeface="Times New Roman"/>
                <a:ea typeface="Times New Roman"/>
                <a:cs typeface="Times New Roman"/>
                <a:sym typeface="Times New Roman"/>
              </a:rPr>
              <a:t>created a special device that oiled engines automatically in 1872. This device was widely used on railroad engines.</a:t>
            </a:r>
          </a:p>
          <a:p>
            <a:pPr indent="0" lvl="0" marL="0" marR="0" rtl="0" algn="l">
              <a:lnSpc>
                <a:spcPct val="100000"/>
              </a:lnSpc>
              <a:spcBef>
                <a:spcPts val="0"/>
              </a:spcBef>
              <a:spcAft>
                <a:spcPts val="0"/>
              </a:spcAft>
              <a:buNone/>
            </a:pPr>
            <a:r>
              <a:t/>
            </a:r>
            <a:endParaRPr b="1" baseline="0" i="0" sz="2800" u="none" cap="none" strike="noStrike">
              <a:solidFill>
                <a:schemeClr val="dk1"/>
              </a:solidFill>
              <a:latin typeface="Times New Roman"/>
              <a:ea typeface="Times New Roman"/>
              <a:cs typeface="Times New Roman"/>
              <a:sym typeface="Times New Roman"/>
            </a:endParaRPr>
          </a:p>
        </p:txBody>
      </p:sp>
      <p:pic>
        <p:nvPicPr>
          <p:cNvPr id="215" name="Shape 215"/>
          <p:cNvPicPr preferRelativeResize="0"/>
          <p:nvPr/>
        </p:nvPicPr>
        <p:blipFill rotWithShape="1">
          <a:blip r:embed="rId4">
            <a:alphaModFix/>
          </a:blip>
          <a:srcRect b="0" l="0" r="0" t="0"/>
          <a:stretch/>
        </p:blipFill>
        <p:spPr>
          <a:xfrm>
            <a:off x="6629400" y="3581400"/>
            <a:ext cx="2222500" cy="2520949"/>
          </a:xfrm>
          <a:prstGeom prst="rect">
            <a:avLst/>
          </a:prstGeom>
          <a:noFill/>
          <a:ln>
            <a:noFill/>
          </a:ln>
        </p:spPr>
      </p:pic>
      <p:pic>
        <p:nvPicPr>
          <p:cNvPr id="216" name="Shape 216"/>
          <p:cNvPicPr preferRelativeResize="0"/>
          <p:nvPr/>
        </p:nvPicPr>
        <p:blipFill rotWithShape="1">
          <a:blip r:embed="rId5">
            <a:alphaModFix/>
          </a:blip>
          <a:srcRect b="0" l="0" r="0" t="0"/>
          <a:stretch/>
        </p:blipFill>
        <p:spPr>
          <a:xfrm>
            <a:off x="3200400" y="3581400"/>
            <a:ext cx="3289299" cy="2946399"/>
          </a:xfrm>
          <a:prstGeom prst="rect">
            <a:avLst/>
          </a:prstGeom>
          <a:noFill/>
          <a:ln>
            <a:noFill/>
          </a:ln>
        </p:spPr>
      </p:pic>
      <p:pic>
        <p:nvPicPr>
          <p:cNvPr id="217" name="Shape 217"/>
          <p:cNvPicPr preferRelativeResize="0"/>
          <p:nvPr/>
        </p:nvPicPr>
        <p:blipFill rotWithShape="1">
          <a:blip r:embed="rId6">
            <a:alphaModFix/>
          </a:blip>
          <a:srcRect b="0" l="0" r="0" t="0"/>
          <a:stretch/>
        </p:blipFill>
        <p:spPr>
          <a:xfrm>
            <a:off x="381000" y="3621087"/>
            <a:ext cx="2362200" cy="2913061"/>
          </a:xfrm>
          <a:prstGeom prst="rect">
            <a:avLst/>
          </a:prstGeom>
          <a:noFill/>
          <a:ln>
            <a:noFill/>
          </a:ln>
        </p:spPr>
      </p:pic>
      <p:sp>
        <p:nvSpPr>
          <p:cNvPr id="218" name="Shape 218"/>
          <p:cNvSpPr txBox="1"/>
          <p:nvPr/>
        </p:nvSpPr>
        <p:spPr>
          <a:xfrm>
            <a:off x="1066800" y="457200"/>
            <a:ext cx="7426325"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3600" u="sng" cap="none" strike="noStrike">
                <a:solidFill>
                  <a:schemeClr val="dk1"/>
                </a:solidFill>
                <a:latin typeface="Times New Roman"/>
                <a:ea typeface="Times New Roman"/>
                <a:cs typeface="Times New Roman"/>
                <a:sym typeface="Times New Roman"/>
              </a:rPr>
              <a:t>African American Inventors</a:t>
            </a:r>
          </a:p>
        </p:txBody>
      </p:sp>
      <p:sp>
        <p:nvSpPr>
          <p:cNvPr id="219" name="Shape 219"/>
          <p:cNvSpPr txBox="1"/>
          <p:nvPr/>
        </p:nvSpPr>
        <p:spPr>
          <a:xfrm>
            <a:off x="228600" y="1219200"/>
            <a:ext cx="8915400"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Many African Americans contributed to the flood of inventions.</a:t>
            </a:r>
            <a:r>
              <a:rPr b="1" baseline="0" i="0" lang="en-US" sz="2000" u="none" cap="none" strike="noStrike">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x="0" y="0"/>
          <a:ext cx="0" cy="0"/>
          <a:chOff x="0" y="0"/>
          <a:chExt cx="0" cy="0"/>
        </a:xfrm>
      </p:grpSpPr>
      <p:sp>
        <p:nvSpPr>
          <p:cNvPr id="40" name="Shape 40"/>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41" name="Shape 41"/>
          <p:cNvSpPr txBox="1"/>
          <p:nvPr/>
        </p:nvSpPr>
        <p:spPr>
          <a:xfrm>
            <a:off x="0" y="4191000"/>
            <a:ext cx="9144000" cy="1384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D0D0D"/>
              </a:buClr>
              <a:buSzPct val="25000"/>
              <a:buFont typeface="Times New Roman"/>
              <a:buNone/>
            </a:pPr>
            <a:r>
              <a:rPr b="1" baseline="0" i="0" lang="en-US" sz="5600" u="sng" cap="none" strike="noStrike">
                <a:solidFill>
                  <a:srgbClr val="0D0D0D"/>
                </a:solidFill>
                <a:latin typeface="Times New Roman"/>
                <a:ea typeface="Times New Roman"/>
                <a:cs typeface="Times New Roman"/>
                <a:sym typeface="Times New Roman"/>
              </a:rPr>
              <a:t>Industrial Growth</a:t>
            </a:r>
          </a:p>
          <a:p>
            <a:pPr indent="0" lvl="0" marL="0" marR="0" rtl="0" algn="ctr">
              <a:lnSpc>
                <a:spcPct val="100000"/>
              </a:lnSpc>
              <a:spcBef>
                <a:spcPts val="0"/>
              </a:spcBef>
              <a:spcAft>
                <a:spcPts val="0"/>
              </a:spcAft>
              <a:buClr>
                <a:srgbClr val="0000CC"/>
              </a:buClr>
              <a:buSzPct val="25000"/>
              <a:buFont typeface="Times New Roman"/>
              <a:buNone/>
            </a:pPr>
            <a:r>
              <a:rPr b="1" baseline="0" i="0" lang="en-US" sz="2800" u="none" cap="none" strike="noStrike">
                <a:solidFill>
                  <a:srgbClr val="0000CC"/>
                </a:solidFill>
                <a:latin typeface="Times New Roman"/>
                <a:ea typeface="Times New Roman"/>
                <a:cs typeface="Times New Roman"/>
                <a:sym typeface="Times New Roman"/>
              </a:rPr>
              <a:t>(1865-1914)</a:t>
            </a:r>
          </a:p>
        </p:txBody>
      </p:sp>
      <p:pic>
        <p:nvPicPr>
          <p:cNvPr id="42" name="Shape 42"/>
          <p:cNvPicPr preferRelativeResize="0"/>
          <p:nvPr/>
        </p:nvPicPr>
        <p:blipFill rotWithShape="1">
          <a:blip r:embed="rId3">
            <a:alphaModFix/>
          </a:blip>
          <a:srcRect b="0" l="0" r="0" t="0"/>
          <a:stretch/>
        </p:blipFill>
        <p:spPr>
          <a:xfrm>
            <a:off x="457200" y="2438400"/>
            <a:ext cx="2438399" cy="1801811"/>
          </a:xfrm>
          <a:prstGeom prst="rect">
            <a:avLst/>
          </a:prstGeom>
          <a:noFill/>
          <a:ln>
            <a:noFill/>
          </a:ln>
        </p:spPr>
      </p:pic>
      <p:pic>
        <p:nvPicPr>
          <p:cNvPr id="43" name="Shape 43"/>
          <p:cNvPicPr preferRelativeResize="0"/>
          <p:nvPr/>
        </p:nvPicPr>
        <p:blipFill rotWithShape="1">
          <a:blip r:embed="rId4">
            <a:alphaModFix/>
          </a:blip>
          <a:srcRect b="0" l="0" r="0" t="0"/>
          <a:stretch/>
        </p:blipFill>
        <p:spPr>
          <a:xfrm>
            <a:off x="457200" y="304800"/>
            <a:ext cx="7848599" cy="2024061"/>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25" name="Shape 225"/>
          <p:cNvSpPr txBox="1"/>
          <p:nvPr/>
        </p:nvSpPr>
        <p:spPr>
          <a:xfrm>
            <a:off x="152400" y="304800"/>
            <a:ext cx="8763000" cy="1798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3200" u="sng" cap="none" strike="noStrike">
                <a:solidFill>
                  <a:schemeClr val="hlink"/>
                </a:solidFill>
                <a:latin typeface="Times New Roman"/>
                <a:ea typeface="Times New Roman"/>
                <a:cs typeface="Times New Roman"/>
                <a:sym typeface="Times New Roman"/>
                <a:hlinkClick r:id="rId3"/>
              </a:rPr>
              <a:t>Granville T. Woods </a:t>
            </a:r>
            <a:r>
              <a:rPr b="1" baseline="0" i="0" lang="en-US" sz="3200" u="none" cap="none" strike="noStrike">
                <a:solidFill>
                  <a:schemeClr val="dk1"/>
                </a:solidFill>
                <a:latin typeface="Times New Roman"/>
                <a:ea typeface="Times New Roman"/>
                <a:cs typeface="Times New Roman"/>
                <a:sym typeface="Times New Roman"/>
              </a:rPr>
              <a:t>found a way to send telegraph messages between moving trains.</a:t>
            </a:r>
          </a:p>
          <a:p>
            <a:pPr indent="0" lvl="0" marL="0" marR="0" rtl="0" algn="l">
              <a:lnSpc>
                <a:spcPct val="100000"/>
              </a:lnSpc>
              <a:spcBef>
                <a:spcPts val="0"/>
              </a:spcBef>
              <a:spcAft>
                <a:spcPts val="0"/>
              </a:spcAft>
              <a:buNone/>
            </a:pPr>
            <a:r>
              <a:t/>
            </a:r>
            <a:endParaRPr b="1" baseline="0" i="0" sz="3200" u="none" cap="none" strike="noStrike">
              <a:solidFill>
                <a:schemeClr val="dk1"/>
              </a:solidFill>
              <a:latin typeface="Times New Roman"/>
              <a:ea typeface="Times New Roman"/>
              <a:cs typeface="Times New Roman"/>
              <a:sym typeface="Times New Roman"/>
            </a:endParaRPr>
          </a:p>
        </p:txBody>
      </p:sp>
      <p:pic>
        <p:nvPicPr>
          <p:cNvPr id="226" name="Shape 226"/>
          <p:cNvPicPr preferRelativeResize="0"/>
          <p:nvPr/>
        </p:nvPicPr>
        <p:blipFill rotWithShape="1">
          <a:blip r:embed="rId4">
            <a:alphaModFix/>
          </a:blip>
          <a:srcRect b="0" l="0" r="0" t="0"/>
          <a:stretch/>
        </p:blipFill>
        <p:spPr>
          <a:xfrm>
            <a:off x="228600" y="1676400"/>
            <a:ext cx="3241674" cy="4056061"/>
          </a:xfrm>
          <a:prstGeom prst="rect">
            <a:avLst/>
          </a:prstGeom>
          <a:noFill/>
          <a:ln>
            <a:noFill/>
          </a:ln>
        </p:spPr>
      </p:pic>
      <p:pic>
        <p:nvPicPr>
          <p:cNvPr id="227" name="Shape 227"/>
          <p:cNvPicPr preferRelativeResize="0"/>
          <p:nvPr/>
        </p:nvPicPr>
        <p:blipFill rotWithShape="1">
          <a:blip r:embed="rId5">
            <a:alphaModFix/>
          </a:blip>
          <a:srcRect b="0" l="0" r="0" t="0"/>
          <a:stretch/>
        </p:blipFill>
        <p:spPr>
          <a:xfrm>
            <a:off x="3581400" y="2133600"/>
            <a:ext cx="3429000" cy="3429000"/>
          </a:xfrm>
          <a:prstGeom prst="rect">
            <a:avLst/>
          </a:prstGeom>
          <a:noFill/>
          <a:ln>
            <a:noFill/>
          </a:ln>
        </p:spPr>
      </p:pic>
      <p:pic>
        <p:nvPicPr>
          <p:cNvPr id="228" name="Shape 228"/>
          <p:cNvPicPr preferRelativeResize="0"/>
          <p:nvPr/>
        </p:nvPicPr>
        <p:blipFill rotWithShape="1">
          <a:blip r:embed="rId6">
            <a:alphaModFix/>
          </a:blip>
          <a:srcRect b="0" l="0" r="0" t="0"/>
          <a:stretch/>
        </p:blipFill>
        <p:spPr>
          <a:xfrm>
            <a:off x="7173911" y="2895600"/>
            <a:ext cx="1758949" cy="19049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34" name="Shape 234"/>
          <p:cNvSpPr txBox="1"/>
          <p:nvPr/>
        </p:nvSpPr>
        <p:spPr>
          <a:xfrm>
            <a:off x="533400" y="381000"/>
            <a:ext cx="8077199" cy="28924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sng" cap="none" strike="noStrike">
                <a:solidFill>
                  <a:schemeClr val="hlink"/>
                </a:solidFill>
                <a:latin typeface="Times New Roman"/>
                <a:ea typeface="Times New Roman"/>
                <a:cs typeface="Times New Roman"/>
                <a:sym typeface="Times New Roman"/>
                <a:hlinkClick r:id="rId3"/>
              </a:rPr>
              <a:t>Jan Matzeliger </a:t>
            </a:r>
            <a:r>
              <a:rPr b="1" baseline="0" i="0" lang="en-US" sz="2800" u="none" cap="none" strike="noStrike">
                <a:solidFill>
                  <a:schemeClr val="dk1"/>
                </a:solidFill>
                <a:latin typeface="Times New Roman"/>
                <a:ea typeface="Times New Roman"/>
                <a:cs typeface="Times New Roman"/>
                <a:sym typeface="Times New Roman"/>
              </a:rPr>
              <a:t>Jan Matzeliger invented a machine that made shoes by machine. When an inventor created a new invention he registered it with the American government so no one else could create the same machine. This was called a </a:t>
            </a:r>
            <a:r>
              <a:rPr b="1" baseline="0" i="0" lang="en-US" sz="2800" u="sng" cap="none" strike="noStrike">
                <a:solidFill>
                  <a:schemeClr val="hlink"/>
                </a:solidFill>
                <a:latin typeface="Times New Roman"/>
                <a:ea typeface="Times New Roman"/>
                <a:cs typeface="Times New Roman"/>
                <a:sym typeface="Times New Roman"/>
                <a:hlinkClick r:id="rId4"/>
              </a:rPr>
              <a:t>patent</a:t>
            </a:r>
            <a:r>
              <a:rPr b="1" baseline="0" i="0" lang="en-US" sz="2800" u="none" cap="none" strike="noStrike">
                <a:solidFill>
                  <a:schemeClr val="dk1"/>
                </a:solidFill>
                <a:latin typeface="Times New Roman"/>
                <a:ea typeface="Times New Roman"/>
                <a:cs typeface="Times New Roman"/>
                <a:sym typeface="Times New Roman"/>
              </a:rPr>
              <a:t>.</a:t>
            </a:r>
          </a:p>
          <a:p>
            <a:pPr indent="0" lvl="0" marL="0" marR="0" rtl="0" algn="l">
              <a:lnSpc>
                <a:spcPct val="100000"/>
              </a:lnSpc>
              <a:spcBef>
                <a:spcPts val="0"/>
              </a:spcBef>
              <a:spcAft>
                <a:spcPts val="0"/>
              </a:spcAft>
              <a:buNone/>
            </a:pPr>
            <a:r>
              <a:t/>
            </a:r>
            <a:endParaRPr b="1" baseline="0" i="0" sz="2800" u="none" cap="none" strike="noStrike">
              <a:solidFill>
                <a:schemeClr val="dk1"/>
              </a:solidFill>
              <a:latin typeface="Times New Roman"/>
              <a:ea typeface="Times New Roman"/>
              <a:cs typeface="Times New Roman"/>
              <a:sym typeface="Times New Roman"/>
            </a:endParaRPr>
          </a:p>
        </p:txBody>
      </p:sp>
      <p:pic>
        <p:nvPicPr>
          <p:cNvPr id="235" name="Shape 235"/>
          <p:cNvPicPr preferRelativeResize="0"/>
          <p:nvPr/>
        </p:nvPicPr>
        <p:blipFill rotWithShape="1">
          <a:blip r:embed="rId5">
            <a:alphaModFix/>
          </a:blip>
          <a:srcRect b="0" l="0" r="0" t="0"/>
          <a:stretch/>
        </p:blipFill>
        <p:spPr>
          <a:xfrm>
            <a:off x="6400800" y="2590800"/>
            <a:ext cx="2319337" cy="3276600"/>
          </a:xfrm>
          <a:prstGeom prst="rect">
            <a:avLst/>
          </a:prstGeom>
          <a:noFill/>
          <a:ln>
            <a:noFill/>
          </a:ln>
        </p:spPr>
      </p:pic>
      <p:pic>
        <p:nvPicPr>
          <p:cNvPr id="236" name="Shape 236"/>
          <p:cNvPicPr preferRelativeResize="0"/>
          <p:nvPr/>
        </p:nvPicPr>
        <p:blipFill rotWithShape="1">
          <a:blip r:embed="rId6">
            <a:alphaModFix/>
          </a:blip>
          <a:srcRect b="0" l="0" r="0" t="0"/>
          <a:stretch/>
        </p:blipFill>
        <p:spPr>
          <a:xfrm>
            <a:off x="609600" y="3505200"/>
            <a:ext cx="1979612" cy="2960687"/>
          </a:xfrm>
          <a:prstGeom prst="rect">
            <a:avLst/>
          </a:prstGeom>
          <a:noFill/>
          <a:ln>
            <a:noFill/>
          </a:ln>
        </p:spPr>
      </p:pic>
      <p:pic>
        <p:nvPicPr>
          <p:cNvPr id="237" name="Shape 237"/>
          <p:cNvPicPr preferRelativeResize="0"/>
          <p:nvPr/>
        </p:nvPicPr>
        <p:blipFill rotWithShape="1">
          <a:blip r:embed="rId7">
            <a:alphaModFix/>
          </a:blip>
          <a:srcRect b="0" l="0" r="0" t="0"/>
          <a:stretch/>
        </p:blipFill>
        <p:spPr>
          <a:xfrm>
            <a:off x="2819400" y="3886200"/>
            <a:ext cx="2743199" cy="20828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43" name="Shape 243"/>
          <p:cNvSpPr txBox="1"/>
          <p:nvPr/>
        </p:nvSpPr>
        <p:spPr>
          <a:xfrm>
            <a:off x="304800" y="2362200"/>
            <a:ext cx="8229600" cy="1754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3"/>
              </a:rPr>
              <a:t>Gustavus Swift </a:t>
            </a:r>
            <a:r>
              <a:rPr b="1" baseline="0" i="0" lang="en-US" sz="2400" u="none" cap="none" strike="noStrike">
                <a:solidFill>
                  <a:schemeClr val="dk1"/>
                </a:solidFill>
                <a:latin typeface="Times New Roman"/>
                <a:ea typeface="Times New Roman"/>
                <a:cs typeface="Times New Roman"/>
                <a:sym typeface="Times New Roman"/>
              </a:rPr>
              <a:t>Gustavus Swift introduced </a:t>
            </a:r>
            <a:r>
              <a:rPr b="1" baseline="0" i="0" lang="en-US" sz="2400" u="sng" cap="none" strike="noStrike">
                <a:solidFill>
                  <a:schemeClr val="hlink"/>
                </a:solidFill>
                <a:latin typeface="Times New Roman"/>
                <a:ea typeface="Times New Roman"/>
                <a:cs typeface="Times New Roman"/>
                <a:sym typeface="Times New Roman"/>
                <a:hlinkClick r:id="rId4"/>
              </a:rPr>
              <a:t>refrigeration</a:t>
            </a:r>
            <a:r>
              <a:rPr b="1" baseline="0" i="0" lang="en-US" sz="2400" u="none" cap="none" strike="noStrike">
                <a:solidFill>
                  <a:schemeClr val="dk1"/>
                </a:solidFill>
                <a:latin typeface="Times New Roman"/>
                <a:ea typeface="Times New Roman"/>
                <a:cs typeface="Times New Roman"/>
                <a:sym typeface="Times New Roman"/>
              </a:rPr>
              <a:t> to the meat industry in the 1880's. As a result meat could be shipped across the country. Americans now ate more meat now.</a:t>
            </a:r>
          </a:p>
          <a:p>
            <a:pPr indent="0" lvl="0" marL="0" marR="0" rtl="0" algn="l">
              <a:lnSpc>
                <a:spcPct val="100000"/>
              </a:lnSpc>
              <a:spcBef>
                <a:spcPts val="120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 	 </a:t>
            </a:r>
          </a:p>
        </p:txBody>
      </p:sp>
      <p:pic>
        <p:nvPicPr>
          <p:cNvPr id="244" name="Shape 244"/>
          <p:cNvPicPr preferRelativeResize="0"/>
          <p:nvPr/>
        </p:nvPicPr>
        <p:blipFill rotWithShape="1">
          <a:blip r:embed="rId5">
            <a:alphaModFix/>
          </a:blip>
          <a:srcRect b="0" l="0" r="0" t="0"/>
          <a:stretch/>
        </p:blipFill>
        <p:spPr>
          <a:xfrm>
            <a:off x="228600" y="3657600"/>
            <a:ext cx="2879724" cy="1600199"/>
          </a:xfrm>
          <a:prstGeom prst="rect">
            <a:avLst/>
          </a:prstGeom>
          <a:noFill/>
          <a:ln>
            <a:noFill/>
          </a:ln>
        </p:spPr>
      </p:pic>
      <p:pic>
        <p:nvPicPr>
          <p:cNvPr id="245" name="Shape 245"/>
          <p:cNvPicPr preferRelativeResize="0"/>
          <p:nvPr/>
        </p:nvPicPr>
        <p:blipFill rotWithShape="1">
          <a:blip r:embed="rId6">
            <a:alphaModFix/>
          </a:blip>
          <a:srcRect b="0" l="0" r="0" t="0"/>
          <a:stretch/>
        </p:blipFill>
        <p:spPr>
          <a:xfrm>
            <a:off x="3429000" y="3810000"/>
            <a:ext cx="2743199" cy="2374899"/>
          </a:xfrm>
          <a:prstGeom prst="rect">
            <a:avLst/>
          </a:prstGeom>
          <a:noFill/>
          <a:ln>
            <a:noFill/>
          </a:ln>
        </p:spPr>
      </p:pic>
      <p:pic>
        <p:nvPicPr>
          <p:cNvPr id="246" name="Shape 246"/>
          <p:cNvPicPr preferRelativeResize="0"/>
          <p:nvPr/>
        </p:nvPicPr>
        <p:blipFill rotWithShape="1">
          <a:blip r:embed="rId7">
            <a:alphaModFix/>
          </a:blip>
          <a:srcRect b="0" l="0" r="0" t="0"/>
          <a:stretch/>
        </p:blipFill>
        <p:spPr>
          <a:xfrm>
            <a:off x="6096000" y="3048000"/>
            <a:ext cx="2438399" cy="3328986"/>
          </a:xfrm>
          <a:prstGeom prst="rect">
            <a:avLst/>
          </a:prstGeom>
          <a:noFill/>
          <a:ln>
            <a:noFill/>
          </a:ln>
        </p:spPr>
      </p:pic>
      <p:pic>
        <p:nvPicPr>
          <p:cNvPr id="247" name="Shape 247"/>
          <p:cNvPicPr preferRelativeResize="0"/>
          <p:nvPr/>
        </p:nvPicPr>
        <p:blipFill rotWithShape="1">
          <a:blip r:embed="rId8">
            <a:alphaModFix/>
          </a:blip>
          <a:srcRect b="0" l="0" r="0" t="0"/>
          <a:stretch/>
        </p:blipFill>
        <p:spPr>
          <a:xfrm>
            <a:off x="457200" y="5348287"/>
            <a:ext cx="2286000" cy="1249361"/>
          </a:xfrm>
          <a:prstGeom prst="rect">
            <a:avLst/>
          </a:prstGeom>
          <a:noFill/>
          <a:ln>
            <a:noFill/>
          </a:ln>
        </p:spPr>
      </p:pic>
      <p:sp>
        <p:nvSpPr>
          <p:cNvPr id="248" name="Shape 248"/>
          <p:cNvSpPr txBox="1"/>
          <p:nvPr/>
        </p:nvSpPr>
        <p:spPr>
          <a:xfrm>
            <a:off x="228600" y="152400"/>
            <a:ext cx="8763000"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Other inventions were created for everyday use. Here are a few of them:</a:t>
            </a:r>
          </a:p>
        </p:txBody>
      </p:sp>
      <p:sp>
        <p:nvSpPr>
          <p:cNvPr id="249" name="Shape 249"/>
          <p:cNvSpPr txBox="1"/>
          <p:nvPr/>
        </p:nvSpPr>
        <p:spPr>
          <a:xfrm>
            <a:off x="304800" y="990600"/>
            <a:ext cx="8610599"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9"/>
              </a:rPr>
              <a:t>Christopher Sholes </a:t>
            </a:r>
            <a:r>
              <a:rPr b="1" baseline="0" i="0" lang="en-US" sz="2400" u="none" cap="none" strike="noStrike">
                <a:solidFill>
                  <a:schemeClr val="dk1"/>
                </a:solidFill>
                <a:latin typeface="Times New Roman"/>
                <a:ea typeface="Times New Roman"/>
                <a:cs typeface="Times New Roman"/>
                <a:sym typeface="Times New Roman"/>
              </a:rPr>
              <a:t>Christopher Sholes perfected the </a:t>
            </a:r>
            <a:r>
              <a:rPr b="1" baseline="0" i="0" lang="en-US" sz="2400" u="sng" cap="none" strike="noStrike">
                <a:solidFill>
                  <a:schemeClr val="hlink"/>
                </a:solidFill>
                <a:latin typeface="Times New Roman"/>
                <a:ea typeface="Times New Roman"/>
                <a:cs typeface="Times New Roman"/>
                <a:sym typeface="Times New Roman"/>
                <a:hlinkClick r:id="rId10"/>
              </a:rPr>
              <a:t>typewriter</a:t>
            </a:r>
            <a:r>
              <a:rPr b="1" baseline="0" i="0" lang="en-US" sz="2400" u="none" cap="none" strike="noStrike">
                <a:solidFill>
                  <a:schemeClr val="dk1"/>
                </a:solidFill>
                <a:latin typeface="Times New Roman"/>
                <a:ea typeface="Times New Roman"/>
                <a:cs typeface="Times New Roman"/>
                <a:sym typeface="Times New Roman"/>
              </a:rPr>
              <a:t> in 1868.</a:t>
            </a:r>
          </a:p>
        </p:txBody>
      </p:sp>
      <p:sp>
        <p:nvSpPr>
          <p:cNvPr id="250" name="Shape 250"/>
          <p:cNvSpPr txBox="1"/>
          <p:nvPr/>
        </p:nvSpPr>
        <p:spPr>
          <a:xfrm>
            <a:off x="228600" y="1524000"/>
            <a:ext cx="8534399"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11"/>
              </a:rPr>
              <a:t>George Eastman </a:t>
            </a:r>
            <a:r>
              <a:rPr b="1" baseline="0" i="0" lang="en-US" sz="2400" u="none" cap="none" strike="noStrike">
                <a:solidFill>
                  <a:schemeClr val="dk1"/>
                </a:solidFill>
                <a:latin typeface="Times New Roman"/>
                <a:ea typeface="Times New Roman"/>
                <a:cs typeface="Times New Roman"/>
                <a:sym typeface="Times New Roman"/>
              </a:rPr>
              <a:t>George Eastman invented the lightweight </a:t>
            </a:r>
            <a:r>
              <a:rPr b="1" baseline="0" i="0" lang="en-US" sz="2400" u="sng" cap="none" strike="noStrike">
                <a:solidFill>
                  <a:schemeClr val="hlink"/>
                </a:solidFill>
                <a:latin typeface="Times New Roman"/>
                <a:ea typeface="Times New Roman"/>
                <a:cs typeface="Times New Roman"/>
                <a:sym typeface="Times New Roman"/>
                <a:hlinkClick r:id="rId12"/>
              </a:rPr>
              <a:t>Kodak Camera </a:t>
            </a:r>
            <a:r>
              <a:rPr b="1" baseline="0" i="0" lang="en-US" sz="2400" u="none" cap="none" strike="noStrike">
                <a:solidFill>
                  <a:schemeClr val="dk1"/>
                </a:solidFill>
                <a:latin typeface="Times New Roman"/>
                <a:ea typeface="Times New Roman"/>
                <a:cs typeface="Times New Roman"/>
                <a:sym typeface="Times New Roman"/>
              </a:rPr>
              <a:t>in 1888.</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56" name="Shape 256"/>
          <p:cNvSpPr txBox="1"/>
          <p:nvPr/>
        </p:nvSpPr>
        <p:spPr>
          <a:xfrm>
            <a:off x="381000" y="990600"/>
            <a:ext cx="8001000" cy="33543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No single person invented the </a:t>
            </a:r>
            <a:r>
              <a:rPr b="1" baseline="0" i="0" lang="en-US" sz="2800" u="sng" cap="none" strike="noStrike">
                <a:solidFill>
                  <a:schemeClr val="hlink"/>
                </a:solidFill>
                <a:latin typeface="Times New Roman"/>
                <a:ea typeface="Times New Roman"/>
                <a:cs typeface="Times New Roman"/>
                <a:sym typeface="Times New Roman"/>
                <a:hlinkClick r:id="rId3"/>
              </a:rPr>
              <a:t>automobile</a:t>
            </a:r>
            <a:r>
              <a:rPr b="1" baseline="0" i="0" lang="en-US" sz="2800" u="none" cap="none" strike="noStrike">
                <a:solidFill>
                  <a:schemeClr val="dk1"/>
                </a:solidFill>
                <a:latin typeface="Times New Roman"/>
                <a:ea typeface="Times New Roman"/>
                <a:cs typeface="Times New Roman"/>
                <a:sym typeface="Times New Roman"/>
              </a:rPr>
              <a:t>. Europeans produced motorized vehicles as easily back as the 1860's. Americans began building cars in the 1890's. However, only the wealthy could afford them.</a:t>
            </a:r>
          </a:p>
          <a:p>
            <a:pPr indent="0" lvl="0" marL="0" marR="0" rtl="0" algn="l">
              <a:lnSpc>
                <a:spcPct val="100000"/>
              </a:lnSpc>
              <a:spcBef>
                <a:spcPts val="1200"/>
              </a:spcBef>
              <a:spcAft>
                <a:spcPts val="0"/>
              </a:spcAft>
              <a:buClr>
                <a:srgbClr val="000000"/>
              </a:buClr>
              <a:buSzPct val="25000"/>
              <a:buFont typeface="Times New Roman"/>
              <a:buNone/>
            </a:pPr>
            <a:r>
              <a:rPr b="0" baseline="0" i="0" lang="en-US" sz="2400" u="none" cap="none" strike="noStrike">
                <a:solidFill>
                  <a:srgbClr val="000000"/>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257" name="Shape 257"/>
          <p:cNvPicPr preferRelativeResize="0"/>
          <p:nvPr/>
        </p:nvPicPr>
        <p:blipFill rotWithShape="1">
          <a:blip r:embed="rId4">
            <a:alphaModFix/>
          </a:blip>
          <a:srcRect b="0" l="0" r="0" t="0"/>
          <a:stretch/>
        </p:blipFill>
        <p:spPr>
          <a:xfrm>
            <a:off x="4800600" y="2895600"/>
            <a:ext cx="3276600" cy="3686174"/>
          </a:xfrm>
          <a:prstGeom prst="rect">
            <a:avLst/>
          </a:prstGeom>
          <a:noFill/>
          <a:ln>
            <a:noFill/>
          </a:ln>
        </p:spPr>
      </p:pic>
      <p:pic>
        <p:nvPicPr>
          <p:cNvPr id="258" name="Shape 258"/>
          <p:cNvPicPr preferRelativeResize="0"/>
          <p:nvPr/>
        </p:nvPicPr>
        <p:blipFill rotWithShape="1">
          <a:blip r:embed="rId5">
            <a:alphaModFix/>
          </a:blip>
          <a:srcRect b="0" l="0" r="0" t="0"/>
          <a:stretch/>
        </p:blipFill>
        <p:spPr>
          <a:xfrm>
            <a:off x="228600" y="3352800"/>
            <a:ext cx="4332286" cy="2686049"/>
          </a:xfrm>
          <a:prstGeom prst="rect">
            <a:avLst/>
          </a:prstGeom>
          <a:noFill/>
          <a:ln>
            <a:noFill/>
          </a:ln>
        </p:spPr>
      </p:pic>
      <p:sp>
        <p:nvSpPr>
          <p:cNvPr id="259" name="Shape 259"/>
          <p:cNvSpPr txBox="1"/>
          <p:nvPr/>
        </p:nvSpPr>
        <p:spPr>
          <a:xfrm>
            <a:off x="2743200" y="228600"/>
            <a:ext cx="3705224" cy="708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4000" u="sng" cap="none" strike="noStrike">
                <a:solidFill>
                  <a:schemeClr val="dk1"/>
                </a:solidFill>
                <a:latin typeface="Times New Roman"/>
                <a:ea typeface="Times New Roman"/>
                <a:cs typeface="Times New Roman"/>
                <a:sym typeface="Times New Roman"/>
              </a:rPr>
              <a:t>The Automobile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65" name="Shape 265"/>
          <p:cNvSpPr txBox="1"/>
          <p:nvPr/>
        </p:nvSpPr>
        <p:spPr>
          <a:xfrm>
            <a:off x="381000" y="304800"/>
            <a:ext cx="7772400" cy="2308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3"/>
              </a:rPr>
              <a:t>Henry Ford </a:t>
            </a:r>
            <a:r>
              <a:rPr b="1" baseline="0" i="0" lang="en-US" sz="2400" u="none" cap="none" strike="noStrike">
                <a:solidFill>
                  <a:schemeClr val="dk1"/>
                </a:solidFill>
                <a:latin typeface="Times New Roman"/>
                <a:ea typeface="Times New Roman"/>
                <a:cs typeface="Times New Roman"/>
                <a:sym typeface="Times New Roman"/>
              </a:rPr>
              <a:t>Henry Ford revolutionized auto making. He wanted to build an automobile that </a:t>
            </a:r>
            <a:r>
              <a:rPr b="1" baseline="0" i="0" lang="en-US" sz="2400" u="sng" cap="none" strike="noStrike">
                <a:solidFill>
                  <a:schemeClr val="hlink"/>
                </a:solidFill>
                <a:latin typeface="Times New Roman"/>
                <a:ea typeface="Times New Roman"/>
                <a:cs typeface="Times New Roman"/>
                <a:sym typeface="Times New Roman"/>
                <a:hlinkClick r:id="rId4"/>
              </a:rPr>
              <a:t>everyone</a:t>
            </a:r>
            <a:r>
              <a:rPr b="1" baseline="0" i="0" lang="en-US" sz="2400" u="none" cap="none" strike="noStrike">
                <a:solidFill>
                  <a:schemeClr val="dk1"/>
                </a:solidFill>
                <a:latin typeface="Times New Roman"/>
                <a:ea typeface="Times New Roman"/>
                <a:cs typeface="Times New Roman"/>
                <a:sym typeface="Times New Roman"/>
              </a:rPr>
              <a:t> could afford. In 1913 he introduced the </a:t>
            </a:r>
            <a:r>
              <a:rPr b="1" baseline="0" i="0" lang="en-US" sz="2400" u="none" cap="none" strike="noStrike">
                <a:solidFill>
                  <a:srgbClr val="0000CC"/>
                </a:solidFill>
                <a:latin typeface="Times New Roman"/>
                <a:ea typeface="Times New Roman"/>
                <a:cs typeface="Times New Roman"/>
                <a:sym typeface="Times New Roman"/>
              </a:rPr>
              <a:t>assembly line</a:t>
            </a:r>
            <a:r>
              <a:rPr b="1" baseline="0" i="0" lang="en-US" sz="2400" u="none" cap="none" strike="noStrike">
                <a:solidFill>
                  <a:schemeClr val="dk1"/>
                </a:solidFill>
                <a:latin typeface="Times New Roman"/>
                <a:ea typeface="Times New Roman"/>
                <a:cs typeface="Times New Roman"/>
                <a:sym typeface="Times New Roman"/>
              </a:rPr>
              <a:t>. On the assembly line car frames edged along a moving belt. Workers added the parts as the cars passed by. Soon other industries adopted his idea.</a:t>
            </a:r>
            <a:r>
              <a:rPr b="0" baseline="0" i="0" lang="en-US" sz="2400" u="none" cap="none" strike="noStrike">
                <a:solidFill>
                  <a:schemeClr val="dk1"/>
                </a:solidFill>
                <a:latin typeface="Times New Roman"/>
                <a:ea typeface="Times New Roman"/>
                <a:cs typeface="Times New Roman"/>
                <a:sym typeface="Times New Roman"/>
              </a:rPr>
              <a:t> </a:t>
            </a:r>
          </a:p>
        </p:txBody>
      </p:sp>
      <p:pic>
        <p:nvPicPr>
          <p:cNvPr id="266" name="Shape 266"/>
          <p:cNvPicPr preferRelativeResize="0"/>
          <p:nvPr/>
        </p:nvPicPr>
        <p:blipFill rotWithShape="1">
          <a:blip r:embed="rId5">
            <a:alphaModFix/>
          </a:blip>
          <a:srcRect b="0" l="0" r="0" t="0"/>
          <a:stretch/>
        </p:blipFill>
        <p:spPr>
          <a:xfrm>
            <a:off x="381000" y="2895600"/>
            <a:ext cx="3124199" cy="3352799"/>
          </a:xfrm>
          <a:prstGeom prst="rect">
            <a:avLst/>
          </a:prstGeom>
          <a:noFill/>
          <a:ln>
            <a:noFill/>
          </a:ln>
        </p:spPr>
      </p:pic>
      <p:pic>
        <p:nvPicPr>
          <p:cNvPr id="267" name="Shape 267"/>
          <p:cNvPicPr preferRelativeResize="0"/>
          <p:nvPr/>
        </p:nvPicPr>
        <p:blipFill rotWithShape="1">
          <a:blip r:embed="rId6">
            <a:alphaModFix/>
          </a:blip>
          <a:srcRect b="0" l="0" r="0" t="0"/>
          <a:stretch/>
        </p:blipFill>
        <p:spPr>
          <a:xfrm>
            <a:off x="3886200" y="2590800"/>
            <a:ext cx="4594224" cy="2438399"/>
          </a:xfrm>
          <a:prstGeom prst="rect">
            <a:avLst/>
          </a:prstGeom>
          <a:noFill/>
          <a:ln>
            <a:noFill/>
          </a:ln>
        </p:spPr>
      </p:pic>
      <p:pic>
        <p:nvPicPr>
          <p:cNvPr id="268" name="Shape 268"/>
          <p:cNvPicPr preferRelativeResize="0"/>
          <p:nvPr/>
        </p:nvPicPr>
        <p:blipFill rotWithShape="1">
          <a:blip r:embed="rId7">
            <a:alphaModFix/>
          </a:blip>
          <a:srcRect b="0" l="0" r="0" t="0"/>
          <a:stretch/>
        </p:blipFill>
        <p:spPr>
          <a:xfrm>
            <a:off x="5181600" y="5105400"/>
            <a:ext cx="2286000" cy="15112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idx="12" type="sldNum"/>
          </p:nvPr>
        </p:nvSpPr>
        <p:spPr>
          <a:xfrm>
            <a:off x="8556791" y="6333134"/>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pic>
        <p:nvPicPr>
          <p:cNvPr id="274" name="Shape 274"/>
          <p:cNvPicPr preferRelativeResize="0"/>
          <p:nvPr/>
        </p:nvPicPr>
        <p:blipFill>
          <a:blip r:embed="rId3">
            <a:alphaModFix/>
          </a:blip>
          <a:stretch>
            <a:fillRect/>
          </a:stretch>
        </p:blipFill>
        <p:spPr>
          <a:xfrm>
            <a:off x="5012620" y="1417658"/>
            <a:ext cx="4131378" cy="5440174"/>
          </a:xfrm>
          <a:prstGeom prst="rect">
            <a:avLst/>
          </a:prstGeom>
          <a:noFill/>
          <a:ln>
            <a:noFill/>
          </a:ln>
        </p:spPr>
      </p:pic>
      <p:sp>
        <p:nvSpPr>
          <p:cNvPr id="275" name="Shape 275"/>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US"/>
              <a:t>Why the assembly line is awesome</a:t>
            </a:r>
          </a:p>
        </p:txBody>
      </p:sp>
      <p:sp>
        <p:nvSpPr>
          <p:cNvPr id="276" name="Shape 276"/>
          <p:cNvSpPr txBox="1"/>
          <p:nvPr>
            <p:ph idx="1" type="body"/>
          </p:nvPr>
        </p:nvSpPr>
        <p:spPr>
          <a:xfrm>
            <a:off x="457200" y="1243200"/>
            <a:ext cx="3994500" cy="4967700"/>
          </a:xfrm>
          <a:prstGeom prst="rect">
            <a:avLst/>
          </a:prstGeom>
        </p:spPr>
        <p:txBody>
          <a:bodyPr anchorCtr="0" anchor="t" bIns="91425" lIns="91425" rIns="91425" tIns="91425">
            <a:noAutofit/>
          </a:bodyPr>
          <a:lstStyle/>
          <a:p>
            <a:pPr rtl="0">
              <a:spcBef>
                <a:spcPts val="0"/>
              </a:spcBef>
              <a:buNone/>
            </a:pPr>
            <a:r>
              <a:rPr lang="en-US"/>
              <a:t>This is my dog Red’s future house.</a:t>
            </a:r>
          </a:p>
          <a:p>
            <a:pPr rtl="0">
              <a:spcBef>
                <a:spcPts val="0"/>
              </a:spcBef>
              <a:buNone/>
            </a:pPr>
            <a:r>
              <a:t/>
            </a:r>
            <a:endParaRPr/>
          </a:p>
          <a:p>
            <a:pPr>
              <a:spcBef>
                <a:spcPts val="0"/>
              </a:spcBef>
              <a:buNone/>
            </a:pPr>
            <a:r>
              <a:rPr lang="en-US"/>
              <a:t>It has taken me three days to do this by myself. Not even close to being done.</a:t>
            </a:r>
          </a:p>
        </p:txBody>
      </p:sp>
      <p:sp>
        <p:nvSpPr>
          <p:cNvPr id="277" name="Shape 277"/>
          <p:cNvSpPr txBox="1"/>
          <p:nvPr>
            <p:ph idx="2" type="body"/>
          </p:nvPr>
        </p:nvSpPr>
        <p:spPr>
          <a:xfrm>
            <a:off x="9563624" y="4694775"/>
            <a:ext cx="1039500" cy="611699"/>
          </a:xfrm>
          <a:prstGeom prst="rect">
            <a:avLst/>
          </a:prstGeom>
        </p:spPr>
        <p:txBody>
          <a:bodyPr anchorCtr="0" anchor="t" bIns="91425" lIns="91425" rIns="91425" tIns="91425">
            <a:noAutofit/>
          </a:bodyPr>
          <a:lstStyle/>
          <a:p>
            <a:pPr>
              <a:spcBef>
                <a:spcPts val="0"/>
              </a:spcBef>
              <a:buNone/>
            </a:pPr>
            <a:r>
              <a:t/>
            </a:r>
            <a:endParaRPr/>
          </a:p>
        </p:txBody>
      </p:sp>
      <p:pic>
        <p:nvPicPr>
          <p:cNvPr id="278" name="Shape 278"/>
          <p:cNvPicPr preferRelativeResize="0"/>
          <p:nvPr/>
        </p:nvPicPr>
        <p:blipFill>
          <a:blip r:embed="rId4">
            <a:alphaModFix/>
          </a:blip>
          <a:stretch>
            <a:fillRect/>
          </a:stretch>
        </p:blipFill>
        <p:spPr>
          <a:xfrm>
            <a:off x="1087025" y="5124450"/>
            <a:ext cx="2133600" cy="173355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85" name="Shape 285"/>
          <p:cNvSpPr txBox="1"/>
          <p:nvPr/>
        </p:nvSpPr>
        <p:spPr>
          <a:xfrm>
            <a:off x="609600" y="457200"/>
            <a:ext cx="8001000" cy="24923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Henry Ford's assembly line allowed the </a:t>
            </a:r>
            <a:r>
              <a:rPr b="1" baseline="0" i="0" lang="en-US" sz="2400" u="none" cap="none" strike="noStrike">
                <a:solidFill>
                  <a:srgbClr val="0000CC"/>
                </a:solidFill>
                <a:latin typeface="Times New Roman"/>
                <a:ea typeface="Times New Roman"/>
                <a:cs typeface="Times New Roman"/>
                <a:sym typeface="Times New Roman"/>
              </a:rPr>
              <a:t>mass production </a:t>
            </a:r>
            <a:r>
              <a:rPr b="1" baseline="0" i="0" lang="en-US" sz="2400" u="none" cap="none" strike="noStrike">
                <a:solidFill>
                  <a:schemeClr val="dk1"/>
                </a:solidFill>
                <a:latin typeface="Times New Roman"/>
                <a:ea typeface="Times New Roman"/>
                <a:cs typeface="Times New Roman"/>
                <a:sym typeface="Times New Roman"/>
              </a:rPr>
              <a:t>of cars. Mass production means making large quantities of a product quickly and cheaply. Because of mass production, Ford could sell his cars at a lower price than the other automakers could.</a:t>
            </a:r>
          </a:p>
          <a:p>
            <a:pPr indent="0" lvl="0" marL="0" marR="0" rtl="0" algn="l">
              <a:lnSpc>
                <a:spcPct val="100000"/>
              </a:lnSpc>
              <a:spcBef>
                <a:spcPts val="0"/>
              </a:spcBef>
              <a:spcAft>
                <a:spcPts val="0"/>
              </a:spcAft>
              <a:buNone/>
            </a:pPr>
            <a:r>
              <a:t/>
            </a:r>
            <a:endParaRPr b="1" baseline="0" i="0" sz="2400" u="none" cap="none" strike="noStrike">
              <a:solidFill>
                <a:schemeClr val="dk1"/>
              </a:solidFill>
              <a:latin typeface="Times New Roman"/>
              <a:ea typeface="Times New Roman"/>
              <a:cs typeface="Times New Roman"/>
              <a:sym typeface="Times New Roman"/>
            </a:endParaRPr>
          </a:p>
        </p:txBody>
      </p:sp>
      <p:pic>
        <p:nvPicPr>
          <p:cNvPr id="286" name="Shape 286"/>
          <p:cNvPicPr preferRelativeResize="0"/>
          <p:nvPr/>
        </p:nvPicPr>
        <p:blipFill rotWithShape="1">
          <a:blip r:embed="rId3">
            <a:alphaModFix/>
          </a:blip>
          <a:srcRect b="0" l="0" r="0" t="0"/>
          <a:stretch/>
        </p:blipFill>
        <p:spPr>
          <a:xfrm>
            <a:off x="1600200" y="2514600"/>
            <a:ext cx="6019799" cy="40132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92" name="Shape 292"/>
          <p:cNvSpPr txBox="1"/>
          <p:nvPr/>
        </p:nvSpPr>
        <p:spPr>
          <a:xfrm>
            <a:off x="381000" y="152400"/>
            <a:ext cx="8763000" cy="22272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Cars became very popular. Slowly attitudes changed and “</a:t>
            </a:r>
            <a:r>
              <a:rPr b="1" baseline="0" i="0" lang="en-US" sz="2800" u="none" cap="none" strike="noStrike">
                <a:solidFill>
                  <a:srgbClr val="0000CC"/>
                </a:solidFill>
                <a:latin typeface="Times New Roman"/>
                <a:ea typeface="Times New Roman"/>
                <a:cs typeface="Times New Roman"/>
                <a:sym typeface="Times New Roman"/>
              </a:rPr>
              <a:t>horseless carriages” </a:t>
            </a:r>
            <a:r>
              <a:rPr b="1" baseline="0" i="0" lang="en-US" sz="2800" u="none" cap="none" strike="noStrike">
                <a:solidFill>
                  <a:schemeClr val="dk1"/>
                </a:solidFill>
                <a:latin typeface="Times New Roman"/>
                <a:ea typeface="Times New Roman"/>
                <a:cs typeface="Times New Roman"/>
                <a:sym typeface="Times New Roman"/>
              </a:rPr>
              <a:t>or cars were accepted by the American people. In 1900, only 8,000 Americans owned cars. By 1917, more than 4.5 million autos were chugging along American roads. </a:t>
            </a:r>
          </a:p>
        </p:txBody>
      </p:sp>
      <p:pic>
        <p:nvPicPr>
          <p:cNvPr id="293" name="Shape 293"/>
          <p:cNvPicPr preferRelativeResize="0"/>
          <p:nvPr/>
        </p:nvPicPr>
        <p:blipFill rotWithShape="1">
          <a:blip r:embed="rId3">
            <a:alphaModFix/>
          </a:blip>
          <a:srcRect b="0" l="0" r="0" t="0"/>
          <a:stretch/>
        </p:blipFill>
        <p:spPr>
          <a:xfrm>
            <a:off x="1676400" y="2743200"/>
            <a:ext cx="5761036" cy="38385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299" name="Shape 299"/>
          <p:cNvSpPr txBox="1"/>
          <p:nvPr/>
        </p:nvSpPr>
        <p:spPr>
          <a:xfrm>
            <a:off x="228600" y="762000"/>
            <a:ext cx="8763000" cy="32321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In Ohio, two bicycle mechanics, </a:t>
            </a:r>
            <a:r>
              <a:rPr b="1" baseline="0" i="0" lang="en-US" sz="2400" u="sng" cap="none" strike="noStrike">
                <a:solidFill>
                  <a:schemeClr val="hlink"/>
                </a:solidFill>
                <a:latin typeface="Times New Roman"/>
                <a:ea typeface="Times New Roman"/>
                <a:cs typeface="Times New Roman"/>
                <a:sym typeface="Times New Roman"/>
                <a:hlinkClick r:id="rId3"/>
              </a:rPr>
              <a:t>Orville and Wilbur Wright </a:t>
            </a:r>
            <a:r>
              <a:rPr b="1" baseline="0" i="0" lang="en-US" sz="2400" u="none" cap="none" strike="noStrike">
                <a:solidFill>
                  <a:schemeClr val="dk1"/>
                </a:solidFill>
                <a:latin typeface="Times New Roman"/>
                <a:ea typeface="Times New Roman"/>
                <a:cs typeface="Times New Roman"/>
                <a:sym typeface="Times New Roman"/>
              </a:rPr>
              <a:t>were experimenting with another new method of transportation, flying. The Wright brothers tested hundreds of designs. Finally, on December 17, 1903, they were ready to test their first “flying machine.”At </a:t>
            </a:r>
            <a:r>
              <a:rPr b="1" baseline="0" i="0" lang="en-US" sz="2400" u="sng" cap="none" strike="noStrike">
                <a:solidFill>
                  <a:schemeClr val="hlink"/>
                </a:solidFill>
                <a:latin typeface="Times New Roman"/>
                <a:ea typeface="Times New Roman"/>
                <a:cs typeface="Times New Roman"/>
                <a:sym typeface="Times New Roman"/>
                <a:hlinkClick r:id="rId4"/>
              </a:rPr>
              <a:t>Kitty Hawk</a:t>
            </a:r>
            <a:r>
              <a:rPr b="1" baseline="0" i="0" lang="en-US" sz="2400" u="none" cap="none" strike="noStrike">
                <a:solidFill>
                  <a:schemeClr val="dk1"/>
                </a:solidFill>
                <a:latin typeface="Times New Roman"/>
                <a:ea typeface="Times New Roman"/>
                <a:cs typeface="Times New Roman"/>
                <a:sym typeface="Times New Roman"/>
              </a:rPr>
              <a:t>, North Carolina a plane powered by a small engine stayed in the air for 12 seconds and 120 feet. Soon afterwards, pioneers built better planes and made longer flights.</a:t>
            </a:r>
          </a:p>
          <a:p>
            <a:pPr indent="0" lvl="0" marL="0" marR="0" rtl="0" algn="l">
              <a:lnSpc>
                <a:spcPct val="100000"/>
              </a:lnSpc>
              <a:spcBef>
                <a:spcPts val="0"/>
              </a:spcBef>
              <a:spcAft>
                <a:spcPts val="0"/>
              </a:spcAft>
              <a:buNone/>
            </a:pPr>
            <a:r>
              <a:t/>
            </a:r>
            <a:endParaRPr b="1" baseline="0" i="0" sz="2400" u="none" cap="none" strike="noStrike">
              <a:solidFill>
                <a:schemeClr val="dk1"/>
              </a:solidFill>
              <a:latin typeface="Times New Roman"/>
              <a:ea typeface="Times New Roman"/>
              <a:cs typeface="Times New Roman"/>
              <a:sym typeface="Times New Roman"/>
            </a:endParaRPr>
          </a:p>
        </p:txBody>
      </p:sp>
      <p:pic>
        <p:nvPicPr>
          <p:cNvPr id="300" name="Shape 300"/>
          <p:cNvPicPr preferRelativeResize="0"/>
          <p:nvPr/>
        </p:nvPicPr>
        <p:blipFill rotWithShape="1">
          <a:blip r:embed="rId5">
            <a:alphaModFix/>
          </a:blip>
          <a:srcRect b="0" l="0" r="0" t="0"/>
          <a:stretch/>
        </p:blipFill>
        <p:spPr>
          <a:xfrm>
            <a:off x="533400" y="3581400"/>
            <a:ext cx="1714500" cy="2686049"/>
          </a:xfrm>
          <a:prstGeom prst="rect">
            <a:avLst/>
          </a:prstGeom>
          <a:noFill/>
          <a:ln>
            <a:noFill/>
          </a:ln>
        </p:spPr>
      </p:pic>
      <p:pic>
        <p:nvPicPr>
          <p:cNvPr id="301" name="Shape 301"/>
          <p:cNvPicPr preferRelativeResize="0"/>
          <p:nvPr/>
        </p:nvPicPr>
        <p:blipFill rotWithShape="1">
          <a:blip r:embed="rId6">
            <a:alphaModFix/>
          </a:blip>
          <a:srcRect b="0" l="0" r="0" t="0"/>
          <a:stretch/>
        </p:blipFill>
        <p:spPr>
          <a:xfrm>
            <a:off x="2514600" y="3657600"/>
            <a:ext cx="5333999" cy="2827337"/>
          </a:xfrm>
          <a:prstGeom prst="rect">
            <a:avLst/>
          </a:prstGeom>
          <a:noFill/>
          <a:ln>
            <a:noFill/>
          </a:ln>
        </p:spPr>
      </p:pic>
      <p:sp>
        <p:nvSpPr>
          <p:cNvPr id="302" name="Shape 302"/>
          <p:cNvSpPr txBox="1"/>
          <p:nvPr/>
        </p:nvSpPr>
        <p:spPr>
          <a:xfrm>
            <a:off x="3200400" y="152400"/>
            <a:ext cx="278765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3600" u="sng" cap="none" strike="noStrike">
                <a:solidFill>
                  <a:schemeClr val="dk1"/>
                </a:solidFill>
                <a:latin typeface="Times New Roman"/>
                <a:ea typeface="Times New Roman"/>
                <a:cs typeface="Times New Roman"/>
                <a:sym typeface="Times New Roman"/>
              </a:rPr>
              <a:t>The Airplane</a:t>
            </a:r>
          </a:p>
        </p:txBody>
      </p:sp>
      <p:sp>
        <p:nvSpPr>
          <p:cNvPr id="303" name="Shape 303"/>
          <p:cNvSpPr/>
          <p:nvPr/>
        </p:nvSpPr>
        <p:spPr>
          <a:xfrm>
            <a:off x="2057400" y="3733800"/>
            <a:ext cx="1219199" cy="1066799"/>
          </a:xfrm>
          <a:prstGeom prst="wedgeEllipseCallout">
            <a:avLst>
              <a:gd fmla="val -370" name="adj1"/>
              <a:gd fmla="val 18855" name="adj2"/>
            </a:avLst>
          </a:prstGeom>
          <a:solidFill>
            <a:schemeClr val="accent1"/>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sp>
        <p:nvSpPr>
          <p:cNvPr id="304" name="Shape 304"/>
          <p:cNvSpPr txBox="1"/>
          <p:nvPr/>
        </p:nvSpPr>
        <p:spPr>
          <a:xfrm>
            <a:off x="2209800" y="3962400"/>
            <a:ext cx="914400" cy="646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1800" u="none" cap="none" strike="noStrike">
                <a:solidFill>
                  <a:schemeClr val="dk1"/>
                </a:solidFill>
                <a:latin typeface="Times New Roman"/>
                <a:ea typeface="Times New Roman"/>
                <a:cs typeface="Times New Roman"/>
                <a:sym typeface="Times New Roman"/>
              </a:rPr>
              <a:t>We can fly!</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310" name="Shape 310"/>
          <p:cNvSpPr txBox="1"/>
          <p:nvPr/>
        </p:nvSpPr>
        <p:spPr>
          <a:xfrm>
            <a:off x="3048000" y="1295400"/>
            <a:ext cx="5638800" cy="37861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baseline="0" i="0" sz="24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The factories of 1800 drew workers from many different backgrounds. Millions of </a:t>
            </a:r>
            <a:r>
              <a:rPr b="1" baseline="0" i="0" lang="en-US" sz="2400" u="sng" cap="none" strike="noStrike">
                <a:solidFill>
                  <a:schemeClr val="hlink"/>
                </a:solidFill>
                <a:latin typeface="Times New Roman"/>
                <a:ea typeface="Times New Roman"/>
                <a:cs typeface="Times New Roman"/>
                <a:sym typeface="Times New Roman"/>
                <a:hlinkClick r:id="rId3"/>
              </a:rPr>
              <a:t>immigrants</a:t>
            </a:r>
            <a:r>
              <a:rPr b="1" baseline="0" i="0" lang="en-US" sz="2400" u="none" cap="none" strike="noStrike">
                <a:solidFill>
                  <a:schemeClr val="dk1"/>
                </a:solidFill>
                <a:latin typeface="Times New Roman"/>
                <a:ea typeface="Times New Roman"/>
                <a:cs typeface="Times New Roman"/>
                <a:sym typeface="Times New Roman"/>
              </a:rPr>
              <a:t> coming to the United States from Europe and Asia in the late 1800's also found job and factories. During the 1870's to 1880's, the friendly relationship between the worker and boss declined. In giant factories workers did not chat with their employers.</a:t>
            </a:r>
          </a:p>
        </p:txBody>
      </p:sp>
      <p:pic>
        <p:nvPicPr>
          <p:cNvPr id="311" name="Shape 311"/>
          <p:cNvPicPr preferRelativeResize="0"/>
          <p:nvPr/>
        </p:nvPicPr>
        <p:blipFill rotWithShape="1">
          <a:blip r:embed="rId4">
            <a:alphaModFix/>
          </a:blip>
          <a:srcRect b="0" l="0" r="0" t="0"/>
          <a:stretch/>
        </p:blipFill>
        <p:spPr>
          <a:xfrm>
            <a:off x="304800" y="1371600"/>
            <a:ext cx="2230437" cy="3352799"/>
          </a:xfrm>
          <a:prstGeom prst="rect">
            <a:avLst/>
          </a:prstGeom>
          <a:noFill/>
          <a:ln>
            <a:noFill/>
          </a:ln>
        </p:spPr>
      </p:pic>
      <p:sp>
        <p:nvSpPr>
          <p:cNvPr id="312" name="Shape 312"/>
          <p:cNvSpPr txBox="1"/>
          <p:nvPr/>
        </p:nvSpPr>
        <p:spPr>
          <a:xfrm>
            <a:off x="1524000" y="304800"/>
            <a:ext cx="5718174" cy="584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Times New Roman"/>
              <a:buNone/>
            </a:pPr>
            <a:r>
              <a:rPr b="1" baseline="0" i="0" lang="en-US" sz="3200" u="sng" cap="none" strike="noStrike">
                <a:solidFill>
                  <a:srgbClr val="002060"/>
                </a:solidFill>
                <a:latin typeface="Times New Roman"/>
                <a:ea typeface="Times New Roman"/>
                <a:cs typeface="Times New Roman"/>
                <a:sym typeface="Times New Roman"/>
              </a:rPr>
              <a:t>4. The Rise of Organized Labor</a:t>
            </a:r>
          </a:p>
        </p:txBody>
      </p:sp>
      <p:sp>
        <p:nvSpPr>
          <p:cNvPr id="313" name="Shape 313"/>
          <p:cNvSpPr txBox="1"/>
          <p:nvPr/>
        </p:nvSpPr>
        <p:spPr>
          <a:xfrm>
            <a:off x="762000" y="5410200"/>
            <a:ext cx="7315200"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African American, immigrants, women, and children were paid less than native-born white men were.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x="0" y="0"/>
          <a:ext cx="0" cy="0"/>
          <a:chOff x="0" y="0"/>
          <a:chExt cx="0" cy="0"/>
        </a:xfrm>
      </p:grpSpPr>
      <p:sp>
        <p:nvSpPr>
          <p:cNvPr id="48" name="Shape 48"/>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49" name="Shape 49"/>
          <p:cNvSpPr txBox="1"/>
          <p:nvPr/>
        </p:nvSpPr>
        <p:spPr>
          <a:xfrm>
            <a:off x="2390775" y="1909761"/>
            <a:ext cx="9144000" cy="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sp>
        <p:nvSpPr>
          <p:cNvPr id="50" name="Shape 50"/>
          <p:cNvSpPr txBox="1"/>
          <p:nvPr/>
        </p:nvSpPr>
        <p:spPr>
          <a:xfrm>
            <a:off x="4267200" y="838200"/>
            <a:ext cx="4572000" cy="6370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In 1876 America held a giant </a:t>
            </a:r>
            <a:r>
              <a:rPr b="1" baseline="0" i="0" lang="en-US" sz="2800" u="sng" cap="none" strike="noStrike">
                <a:solidFill>
                  <a:schemeClr val="hlink"/>
                </a:solidFill>
                <a:latin typeface="Times New Roman"/>
                <a:ea typeface="Times New Roman"/>
                <a:cs typeface="Times New Roman"/>
                <a:sym typeface="Times New Roman"/>
                <a:hlinkClick r:id="rId3"/>
              </a:rPr>
              <a:t>exhibition</a:t>
            </a:r>
            <a:r>
              <a:rPr b="1" baseline="0" i="0" lang="en-US" sz="2800" u="none" cap="none" strike="noStrike">
                <a:solidFill>
                  <a:schemeClr val="dk1"/>
                </a:solidFill>
                <a:latin typeface="Times New Roman"/>
                <a:ea typeface="Times New Roman"/>
                <a:cs typeface="Times New Roman"/>
                <a:sym typeface="Times New Roman"/>
              </a:rPr>
              <a:t> showing off its industrial progress. In the past industrial growth lagged behind the Europeans. By 1900, things would change and Americans would produce more goods than any other country</a:t>
            </a:r>
            <a:r>
              <a:rPr b="1" baseline="0" i="0" lang="en-US" sz="2400" u="none" cap="none" strike="noStrike">
                <a:solidFill>
                  <a:schemeClr val="dk1"/>
                </a:solidFill>
                <a:latin typeface="Times New Roman"/>
                <a:ea typeface="Times New Roman"/>
                <a:cs typeface="Times New Roman"/>
                <a:sym typeface="Times New Roman"/>
              </a:rPr>
              <a:t> </a:t>
            </a:r>
            <a:r>
              <a:rPr b="1" baseline="0" i="0" lang="en-US" sz="2800" u="none" cap="none" strike="noStrike">
                <a:solidFill>
                  <a:schemeClr val="dk1"/>
                </a:solidFill>
                <a:latin typeface="Times New Roman"/>
                <a:ea typeface="Times New Roman"/>
                <a:cs typeface="Times New Roman"/>
                <a:sym typeface="Times New Roman"/>
              </a:rPr>
              <a:t>in the world.</a:t>
            </a:r>
          </a:p>
          <a:p>
            <a:pPr indent="0" lvl="0" marL="0" marR="0" rtl="0" algn="l">
              <a:lnSpc>
                <a:spcPct val="100000"/>
              </a:lnSpc>
              <a:spcBef>
                <a:spcPts val="120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 </a:t>
            </a:r>
          </a:p>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sp>
        <p:nvSpPr>
          <p:cNvPr id="51" name="Shape 51"/>
          <p:cNvSpPr txBox="1"/>
          <p:nvPr/>
        </p:nvSpPr>
        <p:spPr>
          <a:xfrm>
            <a:off x="-228600" y="3810000"/>
            <a:ext cx="4572000" cy="17541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4"/>
              </a:rPr>
              <a:t>Alexander Graham Bell </a:t>
            </a:r>
            <a:r>
              <a:rPr b="1" baseline="0" i="0" lang="en-US" sz="2400" u="none" cap="none" strike="noStrike">
                <a:solidFill>
                  <a:schemeClr val="dk1"/>
                </a:solidFill>
                <a:latin typeface="Times New Roman"/>
                <a:ea typeface="Times New Roman"/>
                <a:cs typeface="Times New Roman"/>
                <a:sym typeface="Times New Roman"/>
              </a:rPr>
              <a:t>Alexander Graham Bell Shows off his invention called the </a:t>
            </a:r>
            <a:r>
              <a:rPr b="1" baseline="0" i="0" lang="en-US" sz="2400" u="sng" cap="none" strike="noStrike">
                <a:solidFill>
                  <a:schemeClr val="hlink"/>
                </a:solidFill>
                <a:latin typeface="Times New Roman"/>
                <a:ea typeface="Times New Roman"/>
                <a:cs typeface="Times New Roman"/>
                <a:sym typeface="Times New Roman"/>
                <a:hlinkClick r:id="rId5"/>
              </a:rPr>
              <a:t>telephone</a:t>
            </a:r>
            <a:r>
              <a:rPr b="1" baseline="0" i="0" lang="en-US" sz="2400" u="none" cap="none" strike="noStrike">
                <a:solidFill>
                  <a:schemeClr val="dk1"/>
                </a:solidFill>
                <a:latin typeface="Times New Roman"/>
                <a:ea typeface="Times New Roman"/>
                <a:cs typeface="Times New Roman"/>
                <a:sym typeface="Times New Roman"/>
              </a:rPr>
              <a:t> in 1876</a:t>
            </a:r>
          </a:p>
          <a:p>
            <a:pPr indent="0" lvl="0" marL="0" marR="0" rtl="0" algn="l">
              <a:lnSpc>
                <a:spcPct val="100000"/>
              </a:lnSpc>
              <a:spcBef>
                <a:spcPts val="0"/>
              </a:spcBef>
              <a:spcAft>
                <a:spcPts val="0"/>
              </a:spcAft>
              <a:buNone/>
            </a:pPr>
            <a:r>
              <a:t/>
            </a:r>
            <a:endParaRPr b="1" baseline="0" i="0" sz="2400" u="none" cap="none" strike="noStrike">
              <a:solidFill>
                <a:schemeClr val="dk1"/>
              </a:solidFill>
              <a:latin typeface="Times New Roman"/>
              <a:ea typeface="Times New Roman"/>
              <a:cs typeface="Times New Roman"/>
              <a:sym typeface="Times New Roman"/>
            </a:endParaRPr>
          </a:p>
        </p:txBody>
      </p:sp>
      <p:pic>
        <p:nvPicPr>
          <p:cNvPr id="52" name="Shape 52"/>
          <p:cNvPicPr preferRelativeResize="0"/>
          <p:nvPr/>
        </p:nvPicPr>
        <p:blipFill rotWithShape="1">
          <a:blip r:embed="rId6">
            <a:alphaModFix/>
          </a:blip>
          <a:srcRect b="0" l="0" r="0" t="0"/>
          <a:stretch/>
        </p:blipFill>
        <p:spPr>
          <a:xfrm>
            <a:off x="0" y="-152400"/>
            <a:ext cx="3149600" cy="2362200"/>
          </a:xfrm>
          <a:prstGeom prst="rect">
            <a:avLst/>
          </a:prstGeom>
          <a:noFill/>
          <a:ln>
            <a:noFill/>
          </a:ln>
        </p:spPr>
      </p:pic>
      <p:pic>
        <p:nvPicPr>
          <p:cNvPr id="53" name="Shape 53"/>
          <p:cNvPicPr preferRelativeResize="0"/>
          <p:nvPr/>
        </p:nvPicPr>
        <p:blipFill rotWithShape="1">
          <a:blip r:embed="rId7">
            <a:alphaModFix/>
          </a:blip>
          <a:srcRect b="0" l="0" r="0" t="0"/>
          <a:stretch/>
        </p:blipFill>
        <p:spPr>
          <a:xfrm>
            <a:off x="0" y="2133600"/>
            <a:ext cx="3200399" cy="1590674"/>
          </a:xfrm>
          <a:prstGeom prst="rect">
            <a:avLst/>
          </a:prstGeom>
          <a:noFill/>
          <a:ln>
            <a:noFill/>
          </a:ln>
        </p:spPr>
      </p:pic>
      <p:sp>
        <p:nvSpPr>
          <p:cNvPr id="54" name="Shape 54"/>
          <p:cNvSpPr txBox="1"/>
          <p:nvPr/>
        </p:nvSpPr>
        <p:spPr>
          <a:xfrm>
            <a:off x="4191000" y="0"/>
            <a:ext cx="4953000" cy="120015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57053C"/>
              </a:buClr>
              <a:buSzPct val="25000"/>
              <a:buFont typeface="Times New Roman"/>
              <a:buNone/>
            </a:pPr>
            <a:r>
              <a:rPr b="1" baseline="0" i="0" lang="en-US" sz="3200" u="sng" cap="none" strike="noStrike">
                <a:solidFill>
                  <a:srgbClr val="57053C"/>
                </a:solidFill>
                <a:latin typeface="Times New Roman"/>
                <a:ea typeface="Times New Roman"/>
                <a:cs typeface="Times New Roman"/>
                <a:sym typeface="Times New Roman"/>
              </a:rPr>
              <a:t>1</a:t>
            </a:r>
            <a:r>
              <a:rPr b="1" baseline="0" i="0" lang="en-US" sz="4000" u="sng" cap="none" strike="noStrike">
                <a:solidFill>
                  <a:srgbClr val="57053C"/>
                </a:solidFill>
                <a:latin typeface="Times New Roman"/>
                <a:ea typeface="Times New Roman"/>
                <a:cs typeface="Times New Roman"/>
                <a:sym typeface="Times New Roman"/>
              </a:rPr>
              <a:t>. </a:t>
            </a:r>
            <a:r>
              <a:rPr b="1" baseline="0" i="0" lang="en-US" sz="3200" u="sng" cap="none" strike="noStrike">
                <a:solidFill>
                  <a:schemeClr val="dk1"/>
                </a:solidFill>
                <a:latin typeface="Times New Roman"/>
                <a:ea typeface="Times New Roman"/>
                <a:cs typeface="Times New Roman"/>
                <a:sym typeface="Times New Roman"/>
              </a:rPr>
              <a:t>Railroads Spur Industry</a:t>
            </a:r>
          </a:p>
          <a:p>
            <a:pPr indent="0" lvl="0" marL="0" marR="0" rtl="0" algn="l">
              <a:lnSpc>
                <a:spcPct val="100000"/>
              </a:lnSpc>
              <a:spcBef>
                <a:spcPts val="0"/>
              </a:spcBef>
              <a:spcAft>
                <a:spcPts val="0"/>
              </a:spcAft>
              <a:buNone/>
            </a:pPr>
            <a:r>
              <a:t/>
            </a:r>
            <a:endParaRPr b="1" baseline="0" i="0" sz="3200" u="sng" cap="none" strike="noStrike">
              <a:solidFill>
                <a:schemeClr val="dk1"/>
              </a:solidFill>
              <a:latin typeface="Times New Roman"/>
              <a:ea typeface="Times New Roman"/>
              <a:cs typeface="Times New Roman"/>
              <a:sym typeface="Times New Roman"/>
            </a:endParaRPr>
          </a:p>
        </p:txBody>
      </p:sp>
      <p:sp>
        <p:nvSpPr>
          <p:cNvPr id="55" name="Shape 55"/>
          <p:cNvSpPr txBox="1"/>
          <p:nvPr/>
        </p:nvSpPr>
        <p:spPr>
          <a:xfrm>
            <a:off x="381000" y="1752600"/>
            <a:ext cx="1981199" cy="3381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1600" u="sng" cap="none" strike="noStrike">
                <a:solidFill>
                  <a:schemeClr val="dk1"/>
                </a:solidFill>
                <a:latin typeface="Times New Roman"/>
                <a:ea typeface="Times New Roman"/>
                <a:cs typeface="Times New Roman"/>
                <a:sym typeface="Times New Roman"/>
              </a:rPr>
              <a:t>1</a:t>
            </a:r>
            <a:r>
              <a:rPr b="1" baseline="30000" i="0" lang="en-US" sz="1600" u="sng" cap="none" strike="noStrike">
                <a:solidFill>
                  <a:schemeClr val="dk1"/>
                </a:solidFill>
                <a:latin typeface="Times New Roman"/>
                <a:ea typeface="Times New Roman"/>
                <a:cs typeface="Times New Roman"/>
                <a:sym typeface="Times New Roman"/>
              </a:rPr>
              <a:t>st</a:t>
            </a:r>
            <a:r>
              <a:rPr b="1" baseline="0" i="0" lang="en-US" sz="1600" u="sng" cap="none" strike="noStrike">
                <a:solidFill>
                  <a:schemeClr val="dk1"/>
                </a:solidFill>
                <a:latin typeface="Times New Roman"/>
                <a:ea typeface="Times New Roman"/>
                <a:cs typeface="Times New Roman"/>
                <a:sym typeface="Times New Roman"/>
              </a:rPr>
              <a:t> Telephone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7" name="Shape 317"/>
        <p:cNvGrpSpPr/>
        <p:nvPr/>
      </p:nvGrpSpPr>
      <p:grpSpPr>
        <a:xfrm>
          <a:off x="0" y="0"/>
          <a:ext cx="0" cy="0"/>
          <a:chOff x="0" y="0"/>
          <a:chExt cx="0" cy="0"/>
        </a:xfrm>
      </p:grpSpPr>
      <p:sp>
        <p:nvSpPr>
          <p:cNvPr id="318" name="Shape 318"/>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319" name="Shape 319"/>
          <p:cNvSpPr txBox="1"/>
          <p:nvPr/>
        </p:nvSpPr>
        <p:spPr>
          <a:xfrm>
            <a:off x="228600" y="2743200"/>
            <a:ext cx="9144000"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baseline="0"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663300"/>
              </a:buClr>
              <a:buSzPct val="100000"/>
              <a:buFont typeface="Times New Roman"/>
              <a:buChar char="•"/>
            </a:pPr>
            <a:r>
              <a:rPr b="1" baseline="0" i="0" lang="en-US" sz="2400" u="none" cap="none" strike="noStrike">
                <a:solidFill>
                  <a:srgbClr val="663300"/>
                </a:solidFill>
                <a:latin typeface="Times New Roman"/>
                <a:ea typeface="Times New Roman"/>
                <a:cs typeface="Times New Roman"/>
                <a:sym typeface="Times New Roman"/>
              </a:rPr>
              <a:t>Steelworkers were injured by red-hot vats of steel.</a:t>
            </a:r>
          </a:p>
        </p:txBody>
      </p:sp>
      <p:pic>
        <p:nvPicPr>
          <p:cNvPr id="320" name="Shape 320"/>
          <p:cNvPicPr preferRelativeResize="0"/>
          <p:nvPr/>
        </p:nvPicPr>
        <p:blipFill rotWithShape="1">
          <a:blip r:embed="rId3">
            <a:alphaModFix/>
          </a:blip>
          <a:srcRect b="0" l="0" r="0" t="0"/>
          <a:stretch/>
        </p:blipFill>
        <p:spPr>
          <a:xfrm>
            <a:off x="5486400" y="4033837"/>
            <a:ext cx="2133599" cy="2562225"/>
          </a:xfrm>
          <a:prstGeom prst="rect">
            <a:avLst/>
          </a:prstGeom>
          <a:noFill/>
          <a:ln>
            <a:noFill/>
          </a:ln>
        </p:spPr>
      </p:pic>
      <p:pic>
        <p:nvPicPr>
          <p:cNvPr id="321" name="Shape 321"/>
          <p:cNvPicPr preferRelativeResize="0"/>
          <p:nvPr/>
        </p:nvPicPr>
        <p:blipFill rotWithShape="1">
          <a:blip r:embed="rId4">
            <a:alphaModFix/>
          </a:blip>
          <a:srcRect b="0" l="0" r="0" t="0"/>
          <a:stretch/>
        </p:blipFill>
        <p:spPr>
          <a:xfrm>
            <a:off x="1143000" y="3962400"/>
            <a:ext cx="3581399" cy="2382836"/>
          </a:xfrm>
          <a:prstGeom prst="rect">
            <a:avLst/>
          </a:prstGeom>
          <a:noFill/>
          <a:ln>
            <a:noFill/>
          </a:ln>
        </p:spPr>
      </p:pic>
      <p:sp>
        <p:nvSpPr>
          <p:cNvPr id="322" name="Shape 322"/>
          <p:cNvSpPr txBox="1"/>
          <p:nvPr/>
        </p:nvSpPr>
        <p:spPr>
          <a:xfrm>
            <a:off x="228600" y="152400"/>
            <a:ext cx="8610599" cy="15700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Factories were filled with dangerous conditions. Owners spent little time to improve the safety and comfort of workers. Some workers were killed or seriously injured on their jobs in factories. Here are some of the problems workers faced:</a:t>
            </a:r>
          </a:p>
        </p:txBody>
      </p:sp>
      <p:sp>
        <p:nvSpPr>
          <p:cNvPr id="323" name="Shape 323"/>
          <p:cNvSpPr txBox="1"/>
          <p:nvPr/>
        </p:nvSpPr>
        <p:spPr>
          <a:xfrm>
            <a:off x="228600" y="1752600"/>
            <a:ext cx="8686800" cy="830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663300"/>
              </a:buClr>
              <a:buSzPct val="100000"/>
              <a:buFont typeface="Times New Roman"/>
              <a:buChar char="•"/>
            </a:pPr>
            <a:r>
              <a:rPr b="1" baseline="0" i="0" lang="en-US" sz="2400" u="none" cap="none" strike="noStrike">
                <a:solidFill>
                  <a:srgbClr val="663300"/>
                </a:solidFill>
                <a:latin typeface="Times New Roman"/>
                <a:ea typeface="Times New Roman"/>
                <a:cs typeface="Times New Roman"/>
                <a:sym typeface="Times New Roman"/>
              </a:rPr>
              <a:t>Textile workers inhaled dangerous lung-damaging dust and fibers.</a:t>
            </a:r>
          </a:p>
        </p:txBody>
      </p:sp>
      <p:sp>
        <p:nvSpPr>
          <p:cNvPr id="324" name="Shape 324"/>
          <p:cNvSpPr txBox="1"/>
          <p:nvPr/>
        </p:nvSpPr>
        <p:spPr>
          <a:xfrm>
            <a:off x="228600" y="2590800"/>
            <a:ext cx="7772400" cy="4619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663300"/>
              </a:buClr>
              <a:buSzPct val="100000"/>
              <a:buFont typeface="Times New Roman"/>
              <a:buChar char="•"/>
            </a:pPr>
            <a:r>
              <a:rPr b="1" baseline="0" i="0" lang="en-US" sz="2400" u="none" cap="none" strike="noStrike">
                <a:solidFill>
                  <a:srgbClr val="663300"/>
                </a:solidFill>
                <a:latin typeface="Times New Roman"/>
                <a:ea typeface="Times New Roman"/>
                <a:cs typeface="Times New Roman"/>
                <a:sym typeface="Times New Roman"/>
              </a:rPr>
              <a:t>Coal miners had “cave ins” that buried workers.</a:t>
            </a:r>
          </a:p>
        </p:txBody>
      </p:sp>
      <p:sp>
        <p:nvSpPr>
          <p:cNvPr id="325" name="Shape 325"/>
          <p:cNvSpPr/>
          <p:nvPr/>
        </p:nvSpPr>
        <p:spPr>
          <a:xfrm>
            <a:off x="685800" y="3657600"/>
            <a:ext cx="990599" cy="1066799"/>
          </a:xfrm>
          <a:prstGeom prst="wedgeRoundRectCallout">
            <a:avLst>
              <a:gd fmla="val 25359" name="adj1"/>
              <a:gd fmla="val 26751" name="adj2"/>
              <a:gd fmla="val 0" name="adj3"/>
            </a:avLst>
          </a:prstGeom>
          <a:solidFill>
            <a:schemeClr val="accent1"/>
          </a:solidFill>
          <a:ln cap="flat"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sp>
        <p:nvSpPr>
          <p:cNvPr id="326" name="Shape 326"/>
          <p:cNvSpPr txBox="1"/>
          <p:nvPr/>
        </p:nvSpPr>
        <p:spPr>
          <a:xfrm>
            <a:off x="762000" y="3657600"/>
            <a:ext cx="838199" cy="9540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400" u="none" cap="none" strike="noStrike">
                <a:solidFill>
                  <a:schemeClr val="dk1"/>
                </a:solidFill>
                <a:latin typeface="Times New Roman"/>
                <a:ea typeface="Times New Roman"/>
                <a:cs typeface="Times New Roman"/>
                <a:sym typeface="Times New Roman"/>
              </a:rPr>
              <a:t>I  would rather be in school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332" name="Shape 332"/>
          <p:cNvSpPr txBox="1"/>
          <p:nvPr/>
        </p:nvSpPr>
        <p:spPr>
          <a:xfrm>
            <a:off x="457200" y="304800"/>
            <a:ext cx="8458200" cy="138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In 1900, two million children under the age of 15 worked throughout the country. Many factory owners hired children to work for lower wages, or pay. </a:t>
            </a:r>
          </a:p>
        </p:txBody>
      </p:sp>
      <p:pic>
        <p:nvPicPr>
          <p:cNvPr id="333" name="Shape 333"/>
          <p:cNvPicPr preferRelativeResize="0"/>
          <p:nvPr/>
        </p:nvPicPr>
        <p:blipFill rotWithShape="1">
          <a:blip r:embed="rId3">
            <a:alphaModFix/>
          </a:blip>
          <a:srcRect b="0" l="0" r="0" t="0"/>
          <a:stretch/>
        </p:blipFill>
        <p:spPr>
          <a:xfrm>
            <a:off x="304800" y="3810000"/>
            <a:ext cx="3657600" cy="2620962"/>
          </a:xfrm>
          <a:prstGeom prst="rect">
            <a:avLst/>
          </a:prstGeom>
          <a:noFill/>
          <a:ln>
            <a:noFill/>
          </a:ln>
        </p:spPr>
      </p:pic>
      <p:pic>
        <p:nvPicPr>
          <p:cNvPr id="334" name="Shape 334"/>
          <p:cNvPicPr preferRelativeResize="0"/>
          <p:nvPr/>
        </p:nvPicPr>
        <p:blipFill rotWithShape="1">
          <a:blip r:embed="rId4">
            <a:alphaModFix/>
          </a:blip>
          <a:srcRect b="0" l="0" r="0" t="0"/>
          <a:stretch/>
        </p:blipFill>
        <p:spPr>
          <a:xfrm>
            <a:off x="4343400" y="3740150"/>
            <a:ext cx="3429000" cy="2727325"/>
          </a:xfrm>
          <a:prstGeom prst="rect">
            <a:avLst/>
          </a:prstGeom>
          <a:noFill/>
          <a:ln>
            <a:noFill/>
          </a:ln>
        </p:spPr>
      </p:pic>
      <p:sp>
        <p:nvSpPr>
          <p:cNvPr id="335" name="Shape 335"/>
          <p:cNvSpPr txBox="1"/>
          <p:nvPr/>
        </p:nvSpPr>
        <p:spPr>
          <a:xfrm>
            <a:off x="381000" y="1752600"/>
            <a:ext cx="8534399" cy="138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sng" cap="none" strike="noStrike">
                <a:solidFill>
                  <a:schemeClr val="hlink"/>
                </a:solidFill>
                <a:latin typeface="Times New Roman"/>
                <a:ea typeface="Times New Roman"/>
                <a:cs typeface="Times New Roman"/>
                <a:sym typeface="Times New Roman"/>
                <a:hlinkClick r:id="rId5"/>
              </a:rPr>
              <a:t>Children did many hazardous jobs. </a:t>
            </a:r>
            <a:r>
              <a:rPr b="1" baseline="0" i="0" lang="en-US" sz="2800" u="none" cap="none" strike="noStrike">
                <a:solidFill>
                  <a:schemeClr val="dk1"/>
                </a:solidFill>
                <a:latin typeface="Times New Roman"/>
                <a:ea typeface="Times New Roman"/>
                <a:cs typeface="Times New Roman"/>
                <a:sym typeface="Times New Roman"/>
              </a:rPr>
              <a:t>They worked in textile mills, coal mines, tobacco factories, and garment workshops. Working children could not attend school.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341" name="Shape 341"/>
          <p:cNvSpPr txBox="1"/>
          <p:nvPr/>
        </p:nvSpPr>
        <p:spPr>
          <a:xfrm>
            <a:off x="0" y="533400"/>
            <a:ext cx="9144000" cy="30464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Starting in the 1870's many workers went on strike. Owner felt free to crush unions in any way they could. The biggest strike was called the </a:t>
            </a:r>
            <a:r>
              <a:rPr b="1" baseline="0" i="0" lang="en-US" sz="2400" u="sng" cap="none" strike="noStrike">
                <a:solidFill>
                  <a:schemeClr val="hlink"/>
                </a:solidFill>
                <a:latin typeface="Times New Roman"/>
                <a:ea typeface="Times New Roman"/>
                <a:cs typeface="Times New Roman"/>
                <a:sym typeface="Times New Roman"/>
                <a:hlinkClick r:id="rId3"/>
              </a:rPr>
              <a:t>Pullman Strike. </a:t>
            </a:r>
            <a:r>
              <a:rPr b="1" baseline="0" i="0" lang="en-US" sz="2400" u="none" cap="none" strike="noStrike">
                <a:solidFill>
                  <a:schemeClr val="dk1"/>
                </a:solidFill>
                <a:latin typeface="Times New Roman"/>
                <a:ea typeface="Times New Roman"/>
                <a:cs typeface="Times New Roman"/>
                <a:sym typeface="Times New Roman"/>
              </a:rPr>
              <a:t>In 1894 George Pullman cut the pay workers at his railroad factory. He did not lower rents for people paid for company owned houses. </a:t>
            </a:r>
          </a:p>
          <a:p>
            <a:pPr indent="0" lvl="0" marL="0" marR="0" rtl="0" algn="l">
              <a:lnSpc>
                <a:spcPct val="100000"/>
              </a:lnSpc>
              <a:spcBef>
                <a:spcPts val="1200"/>
              </a:spcBef>
              <a:spcAft>
                <a:spcPts val="0"/>
              </a:spcAft>
              <a:buClr>
                <a:schemeClr val="lt1"/>
              </a:buClr>
              <a:buSzPct val="25000"/>
              <a:buFont typeface="Times New Roman"/>
              <a:buNone/>
            </a:pPr>
            <a:r>
              <a:rPr b="1" baseline="0" i="0" lang="en-US" sz="2400" u="none" cap="none" strike="noStrike">
                <a:solidFill>
                  <a:schemeClr val="lt1"/>
                </a:solidFill>
                <a:latin typeface="Times New Roman"/>
                <a:ea typeface="Times New Roman"/>
                <a:cs typeface="Times New Roman"/>
                <a:sym typeface="Times New Roman"/>
              </a:rPr>
              <a:t> </a:t>
            </a:r>
          </a:p>
          <a:p>
            <a:pPr indent="0" lvl="0" marL="0" marR="0" rtl="0" algn="l">
              <a:lnSpc>
                <a:spcPct val="100000"/>
              </a:lnSpc>
              <a:spcBef>
                <a:spcPts val="1200"/>
              </a:spcBef>
              <a:spcAft>
                <a:spcPts val="0"/>
              </a:spcAft>
              <a:buClr>
                <a:schemeClr val="lt1"/>
              </a:buClr>
              <a:buSzPct val="25000"/>
              <a:buFont typeface="Times New Roman"/>
              <a:buNone/>
            </a:pPr>
            <a:r>
              <a:rPr b="1" baseline="0" i="0" lang="en-US" sz="2400" u="none" cap="none" strike="noStrike">
                <a:solidFill>
                  <a:schemeClr val="lt1"/>
                </a:solidFill>
                <a:latin typeface="Times New Roman"/>
                <a:ea typeface="Times New Roman"/>
                <a:cs typeface="Times New Roman"/>
                <a:sym typeface="Times New Roman"/>
              </a:rPr>
              <a:t>  </a:t>
            </a:r>
          </a:p>
        </p:txBody>
      </p:sp>
      <p:pic>
        <p:nvPicPr>
          <p:cNvPr id="342" name="Shape 342"/>
          <p:cNvPicPr preferRelativeResize="0"/>
          <p:nvPr/>
        </p:nvPicPr>
        <p:blipFill rotWithShape="1">
          <a:blip r:embed="rId4">
            <a:alphaModFix/>
          </a:blip>
          <a:srcRect b="0" l="0" r="0" t="0"/>
          <a:stretch/>
        </p:blipFill>
        <p:spPr>
          <a:xfrm>
            <a:off x="228600" y="3933825"/>
            <a:ext cx="2514599" cy="2619375"/>
          </a:xfrm>
          <a:prstGeom prst="rect">
            <a:avLst/>
          </a:prstGeom>
          <a:noFill/>
          <a:ln>
            <a:noFill/>
          </a:ln>
        </p:spPr>
      </p:pic>
      <p:pic>
        <p:nvPicPr>
          <p:cNvPr id="343" name="Shape 343"/>
          <p:cNvPicPr preferRelativeResize="0"/>
          <p:nvPr/>
        </p:nvPicPr>
        <p:blipFill rotWithShape="1">
          <a:blip r:embed="rId5">
            <a:alphaModFix/>
          </a:blip>
          <a:srcRect b="0" l="0" r="0" t="0"/>
          <a:stretch/>
        </p:blipFill>
        <p:spPr>
          <a:xfrm>
            <a:off x="3124200" y="3886200"/>
            <a:ext cx="3813174" cy="2111375"/>
          </a:xfrm>
          <a:prstGeom prst="rect">
            <a:avLst/>
          </a:prstGeom>
          <a:noFill/>
          <a:ln>
            <a:noFill/>
          </a:ln>
        </p:spPr>
      </p:pic>
      <p:pic>
        <p:nvPicPr>
          <p:cNvPr id="344" name="Shape 344"/>
          <p:cNvPicPr preferRelativeResize="0"/>
          <p:nvPr/>
        </p:nvPicPr>
        <p:blipFill rotWithShape="1">
          <a:blip r:embed="rId6">
            <a:alphaModFix/>
          </a:blip>
          <a:srcRect b="0" l="0" r="0" t="0"/>
          <a:stretch/>
        </p:blipFill>
        <p:spPr>
          <a:xfrm>
            <a:off x="7086600" y="3886200"/>
            <a:ext cx="2057400" cy="2051050"/>
          </a:xfrm>
          <a:prstGeom prst="rect">
            <a:avLst/>
          </a:prstGeom>
          <a:noFill/>
          <a:ln>
            <a:noFill/>
          </a:ln>
        </p:spPr>
      </p:pic>
      <p:pic>
        <p:nvPicPr>
          <p:cNvPr id="345" name="Shape 345"/>
          <p:cNvPicPr preferRelativeResize="0"/>
          <p:nvPr/>
        </p:nvPicPr>
        <p:blipFill rotWithShape="1">
          <a:blip r:embed="rId7">
            <a:alphaModFix/>
          </a:blip>
          <a:srcRect b="0" l="0" r="0" t="0"/>
          <a:stretch/>
        </p:blipFill>
        <p:spPr>
          <a:xfrm>
            <a:off x="3886200" y="5565775"/>
            <a:ext cx="2286000" cy="1292225"/>
          </a:xfrm>
          <a:prstGeom prst="rect">
            <a:avLst/>
          </a:prstGeom>
          <a:noFill/>
          <a:ln>
            <a:noFill/>
          </a:ln>
        </p:spPr>
      </p:pic>
      <p:sp>
        <p:nvSpPr>
          <p:cNvPr id="346" name="Shape 346"/>
          <p:cNvSpPr txBox="1"/>
          <p:nvPr/>
        </p:nvSpPr>
        <p:spPr>
          <a:xfrm>
            <a:off x="3048000" y="152400"/>
            <a:ext cx="2765425" cy="46196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2400" u="sng" cap="none" strike="noStrike">
                <a:solidFill>
                  <a:schemeClr val="dk1"/>
                </a:solidFill>
                <a:latin typeface="Times New Roman"/>
                <a:ea typeface="Times New Roman"/>
                <a:cs typeface="Times New Roman"/>
                <a:sym typeface="Times New Roman"/>
              </a:rPr>
              <a:t>The Pullman Strike</a:t>
            </a:r>
          </a:p>
        </p:txBody>
      </p:sp>
      <p:sp>
        <p:nvSpPr>
          <p:cNvPr id="347" name="Shape 347"/>
          <p:cNvSpPr txBox="1"/>
          <p:nvPr/>
        </p:nvSpPr>
        <p:spPr>
          <a:xfrm>
            <a:off x="0" y="2362200"/>
            <a:ext cx="8839199" cy="15700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Workers walked off the job in protest. The federal judge issued an </a:t>
            </a:r>
            <a:r>
              <a:rPr b="1" baseline="0" i="0" lang="en-US" sz="2400" u="none" cap="none" strike="noStrike">
                <a:solidFill>
                  <a:srgbClr val="0000CC"/>
                </a:solidFill>
                <a:latin typeface="Times New Roman"/>
                <a:ea typeface="Times New Roman"/>
                <a:cs typeface="Times New Roman"/>
                <a:sym typeface="Times New Roman"/>
              </a:rPr>
              <a:t>injunction</a:t>
            </a:r>
            <a:r>
              <a:rPr b="1" baseline="0" i="0" lang="en-US" sz="2400" u="none" cap="none" strike="noStrike">
                <a:solidFill>
                  <a:schemeClr val="dk1"/>
                </a:solidFill>
                <a:latin typeface="Times New Roman"/>
                <a:ea typeface="Times New Roman"/>
                <a:cs typeface="Times New Roman"/>
                <a:sym typeface="Times New Roman"/>
              </a:rPr>
              <a:t> to the workers walking off the job. An injunction is a court order to do something. Leaders of the Pullman Strike were jailed for violating the injunction.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idx="12" type="sldNum"/>
          </p:nvPr>
        </p:nvSpPr>
        <p:spPr>
          <a:xfrm>
            <a:off x="8556791" y="6333134"/>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
        <p:nvSpPr>
          <p:cNvPr id="353" name="Shape 353"/>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US"/>
              <a:t>UNIONS</a:t>
            </a:r>
          </a:p>
        </p:txBody>
      </p:sp>
      <p:sp>
        <p:nvSpPr>
          <p:cNvPr id="354" name="Shape 354"/>
          <p:cNvSpPr txBox="1"/>
          <p:nvPr>
            <p:ph idx="1" type="body"/>
          </p:nvPr>
        </p:nvSpPr>
        <p:spPr>
          <a:xfrm>
            <a:off x="457200" y="1600200"/>
            <a:ext cx="3994500" cy="4967700"/>
          </a:xfrm>
          <a:prstGeom prst="rect">
            <a:avLst/>
          </a:prstGeom>
        </p:spPr>
        <p:txBody>
          <a:bodyPr anchorCtr="0" anchor="t" bIns="91425" lIns="91425" rIns="91425" tIns="91425">
            <a:noAutofit/>
          </a:bodyPr>
          <a:lstStyle/>
          <a:p>
            <a:pPr rtl="0">
              <a:spcBef>
                <a:spcPts val="0"/>
              </a:spcBef>
              <a:buNone/>
            </a:pPr>
            <a:r>
              <a:rPr lang="en-US"/>
              <a:t>The result of these conditions and so many people working together is Labor Unions.</a:t>
            </a:r>
          </a:p>
          <a:p>
            <a:pPr rtl="0">
              <a:spcBef>
                <a:spcPts val="0"/>
              </a:spcBef>
              <a:buNone/>
            </a:pPr>
            <a:r>
              <a:t/>
            </a:r>
            <a:endParaRPr/>
          </a:p>
          <a:p>
            <a:pPr>
              <a:spcBef>
                <a:spcPts val="0"/>
              </a:spcBef>
              <a:buNone/>
            </a:pPr>
            <a:r>
              <a:rPr lang="en-US"/>
              <a:t>Unions are different in other parts of the country and in different jobs.</a:t>
            </a:r>
          </a:p>
        </p:txBody>
      </p:sp>
      <p:sp>
        <p:nvSpPr>
          <p:cNvPr id="355" name="Shape 355"/>
          <p:cNvSpPr txBox="1"/>
          <p:nvPr>
            <p:ph idx="2" type="body"/>
          </p:nvPr>
        </p:nvSpPr>
        <p:spPr>
          <a:xfrm>
            <a:off x="4692298" y="153450"/>
            <a:ext cx="3994500" cy="4967700"/>
          </a:xfrm>
          <a:prstGeom prst="rect">
            <a:avLst/>
          </a:prstGeom>
        </p:spPr>
        <p:txBody>
          <a:bodyPr anchorCtr="0" anchor="t" bIns="91425" lIns="91425" rIns="91425" tIns="91425">
            <a:noAutofit/>
          </a:bodyPr>
          <a:lstStyle/>
          <a:p>
            <a:pPr>
              <a:spcBef>
                <a:spcPts val="0"/>
              </a:spcBef>
              <a:buNone/>
            </a:pPr>
            <a:r>
              <a:rPr lang="en-US"/>
              <a:t>Some argue Unions help workers get better wages. Others argue they hurt unemployment and prices.</a:t>
            </a:r>
          </a:p>
        </p:txBody>
      </p:sp>
      <p:pic>
        <p:nvPicPr>
          <p:cNvPr id="356" name="Shape 356"/>
          <p:cNvPicPr preferRelativeResize="0"/>
          <p:nvPr/>
        </p:nvPicPr>
        <p:blipFill>
          <a:blip r:embed="rId3">
            <a:alphaModFix/>
          </a:blip>
          <a:stretch>
            <a:fillRect/>
          </a:stretch>
        </p:blipFill>
        <p:spPr>
          <a:xfrm>
            <a:off x="4692300" y="3164908"/>
            <a:ext cx="3184683" cy="31682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pic>
        <p:nvPicPr>
          <p:cNvPr id="61" name="Shape 61"/>
          <p:cNvPicPr preferRelativeResize="0"/>
          <p:nvPr/>
        </p:nvPicPr>
        <p:blipFill rotWithShape="1">
          <a:blip r:embed="rId3">
            <a:alphaModFix/>
          </a:blip>
          <a:srcRect b="0" l="0" r="0" t="0"/>
          <a:stretch/>
        </p:blipFill>
        <p:spPr>
          <a:xfrm>
            <a:off x="-7937" y="4761"/>
            <a:ext cx="2166936" cy="3200399"/>
          </a:xfrm>
          <a:prstGeom prst="rect">
            <a:avLst/>
          </a:prstGeom>
          <a:noFill/>
          <a:ln>
            <a:noFill/>
          </a:ln>
        </p:spPr>
      </p:pic>
      <p:sp>
        <p:nvSpPr>
          <p:cNvPr id="62" name="Shape 62"/>
          <p:cNvSpPr txBox="1"/>
          <p:nvPr/>
        </p:nvSpPr>
        <p:spPr>
          <a:xfrm>
            <a:off x="3429000" y="228600"/>
            <a:ext cx="4876799" cy="9540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lang="en-US" sz="3200" u="sng">
                <a:solidFill>
                  <a:schemeClr val="dk1"/>
                </a:solidFill>
                <a:latin typeface="Times New Roman"/>
                <a:ea typeface="Times New Roman"/>
                <a:cs typeface="Times New Roman"/>
                <a:sym typeface="Times New Roman"/>
              </a:rPr>
              <a:t>Consolidation</a:t>
            </a:r>
          </a:p>
          <a:p>
            <a:pPr indent="0" lvl="0" marL="0" marR="0" rtl="0" algn="l">
              <a:lnSpc>
                <a:spcPct val="100000"/>
              </a:lnSpc>
              <a:spcBef>
                <a:spcPts val="0"/>
              </a:spcBef>
              <a:spcAft>
                <a:spcPts val="0"/>
              </a:spcAft>
              <a:buNone/>
            </a:pPr>
            <a:r>
              <a:t/>
            </a:r>
            <a:endParaRPr b="1" baseline="0" i="0" sz="3200" u="none" cap="none" strike="noStrike">
              <a:solidFill>
                <a:schemeClr val="dk1"/>
              </a:solidFill>
              <a:latin typeface="Times New Roman"/>
              <a:ea typeface="Times New Roman"/>
              <a:cs typeface="Times New Roman"/>
              <a:sym typeface="Times New Roman"/>
            </a:endParaRPr>
          </a:p>
        </p:txBody>
      </p:sp>
      <p:sp>
        <p:nvSpPr>
          <p:cNvPr id="63" name="Shape 63"/>
          <p:cNvSpPr txBox="1"/>
          <p:nvPr/>
        </p:nvSpPr>
        <p:spPr>
          <a:xfrm>
            <a:off x="2667000" y="762000"/>
            <a:ext cx="6324600" cy="1200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As railroads grew, they looked for other ways to become more efficient. Many railroad companies </a:t>
            </a:r>
            <a:r>
              <a:rPr b="1" baseline="0" i="0" lang="en-US" sz="2400" u="sng" cap="none" strike="noStrike">
                <a:solidFill>
                  <a:schemeClr val="hlink"/>
                </a:solidFill>
                <a:latin typeface="Times New Roman"/>
                <a:ea typeface="Times New Roman"/>
                <a:cs typeface="Times New Roman"/>
                <a:sym typeface="Times New Roman"/>
                <a:hlinkClick r:id="rId4"/>
              </a:rPr>
              <a:t>consolidated</a:t>
            </a:r>
            <a:r>
              <a:rPr b="1" baseline="0" i="0" lang="en-US" sz="2400" u="none" cap="none" strike="noStrike">
                <a:solidFill>
                  <a:schemeClr val="dk1"/>
                </a:solidFill>
                <a:latin typeface="Times New Roman"/>
                <a:ea typeface="Times New Roman"/>
                <a:cs typeface="Times New Roman"/>
                <a:sym typeface="Times New Roman"/>
              </a:rPr>
              <a:t>, or combined.</a:t>
            </a:r>
          </a:p>
        </p:txBody>
      </p:sp>
      <p:pic>
        <p:nvPicPr>
          <p:cNvPr id="64" name="Shape 64"/>
          <p:cNvPicPr preferRelativeResize="0"/>
          <p:nvPr/>
        </p:nvPicPr>
        <p:blipFill rotWithShape="1">
          <a:blip r:embed="rId5">
            <a:alphaModFix/>
          </a:blip>
          <a:srcRect b="0" l="0" r="0" t="0"/>
          <a:stretch/>
        </p:blipFill>
        <p:spPr>
          <a:xfrm>
            <a:off x="5330825" y="2133600"/>
            <a:ext cx="3809999" cy="3149600"/>
          </a:xfrm>
          <a:prstGeom prst="rect">
            <a:avLst/>
          </a:prstGeom>
          <a:noFill/>
          <a:ln>
            <a:noFill/>
          </a:ln>
        </p:spPr>
      </p:pic>
      <p:pic>
        <p:nvPicPr>
          <p:cNvPr id="65" name="Shape 65"/>
          <p:cNvPicPr preferRelativeResize="0"/>
          <p:nvPr/>
        </p:nvPicPr>
        <p:blipFill rotWithShape="1">
          <a:blip r:embed="rId6">
            <a:alphaModFix/>
          </a:blip>
          <a:srcRect b="0" l="0" r="0" t="0"/>
          <a:stretch/>
        </p:blipFill>
        <p:spPr>
          <a:xfrm>
            <a:off x="2057400" y="2027236"/>
            <a:ext cx="3174999" cy="48259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71" name="Shape 71"/>
          <p:cNvSpPr txBox="1"/>
          <p:nvPr/>
        </p:nvSpPr>
        <p:spPr>
          <a:xfrm>
            <a:off x="-3414400" y="274650"/>
            <a:ext cx="8686800" cy="3600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b="1" sz="2400">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FFFF00"/>
              </a:buClr>
              <a:buFont typeface="Times New Roman"/>
              <a:buNone/>
            </a:pPr>
            <a:r>
              <a:t/>
            </a:r>
            <a:endParaRPr b="1" sz="2400">
              <a:latin typeface="Times New Roman"/>
              <a:ea typeface="Times New Roman"/>
              <a:cs typeface="Times New Roman"/>
              <a:sym typeface="Times New Roman"/>
            </a:endParaRPr>
          </a:p>
        </p:txBody>
      </p:sp>
      <p:pic>
        <p:nvPicPr>
          <p:cNvPr id="72" name="Shape 72"/>
          <p:cNvPicPr preferRelativeResize="0"/>
          <p:nvPr/>
        </p:nvPicPr>
        <p:blipFill rotWithShape="1">
          <a:blip r:embed="rId3">
            <a:alphaModFix/>
          </a:blip>
          <a:srcRect b="0" l="0" r="0" t="0"/>
          <a:stretch/>
        </p:blipFill>
        <p:spPr>
          <a:xfrm>
            <a:off x="5422125" y="1980995"/>
            <a:ext cx="3504600" cy="4724700"/>
          </a:xfrm>
          <a:prstGeom prst="rect">
            <a:avLst/>
          </a:prstGeom>
          <a:noFill/>
          <a:ln>
            <a:noFill/>
          </a:ln>
        </p:spPr>
      </p:pic>
      <p:sp>
        <p:nvSpPr>
          <p:cNvPr id="73" name="Shape 73"/>
          <p:cNvSpPr txBox="1"/>
          <p:nvPr/>
        </p:nvSpPr>
        <p:spPr>
          <a:xfrm>
            <a:off x="10747325" y="3638625"/>
            <a:ext cx="534600" cy="1200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Font typeface="Times New Roman"/>
              <a:buNone/>
            </a:pPr>
            <a:r>
              <a:t/>
            </a:r>
            <a:endParaRPr/>
          </a:p>
        </p:txBody>
      </p:sp>
      <p:sp>
        <p:nvSpPr>
          <p:cNvPr id="74" name="Shape 74"/>
          <p:cNvSpPr txBox="1"/>
          <p:nvPr>
            <p:ph type="title"/>
          </p:nvPr>
        </p:nvSpPr>
        <p:spPr>
          <a:xfrm>
            <a:off x="9400775" y="1364412"/>
            <a:ext cx="8229600" cy="1143000"/>
          </a:xfrm>
          <a:prstGeom prst="rect">
            <a:avLst/>
          </a:prstGeom>
        </p:spPr>
        <p:txBody>
          <a:bodyPr anchorCtr="0" anchor="b" bIns="91425" lIns="91425" rIns="91425" tIns="91425">
            <a:noAutofit/>
          </a:bodyPr>
          <a:lstStyle/>
          <a:p>
            <a:pPr>
              <a:spcBef>
                <a:spcPts val="0"/>
              </a:spcBef>
              <a:buNone/>
            </a:pPr>
            <a:r>
              <a:t/>
            </a:r>
            <a:endParaRPr/>
          </a:p>
        </p:txBody>
      </p:sp>
      <p:sp>
        <p:nvSpPr>
          <p:cNvPr id="75" name="Shape 75"/>
          <p:cNvSpPr txBox="1"/>
          <p:nvPr>
            <p:ph idx="1" type="body"/>
          </p:nvPr>
        </p:nvSpPr>
        <p:spPr>
          <a:xfrm>
            <a:off x="0" y="510425"/>
            <a:ext cx="4940100" cy="6347399"/>
          </a:xfrm>
          <a:prstGeom prst="rect">
            <a:avLst/>
          </a:prstGeom>
        </p:spPr>
        <p:txBody>
          <a:bodyPr anchorCtr="0" anchor="t" bIns="91425" lIns="91425" rIns="91425" tIns="91425">
            <a:noAutofit/>
          </a:bodyPr>
          <a:lstStyle/>
          <a:p>
            <a:pPr lvl="0" rtl="0">
              <a:spcBef>
                <a:spcPts val="0"/>
              </a:spcBef>
              <a:buClr>
                <a:schemeClr val="dk1"/>
              </a:buClr>
              <a:buSzPct val="25000"/>
              <a:buFont typeface="Times New Roman"/>
              <a:buNone/>
            </a:pPr>
            <a:r>
              <a:rPr lang="en-US">
                <a:latin typeface="Times New Roman"/>
                <a:ea typeface="Times New Roman"/>
                <a:cs typeface="Times New Roman"/>
                <a:sym typeface="Times New Roman"/>
              </a:rPr>
              <a:t>Soon there were too many railroad lines in some parts of the country. There were not enough people to use the trains so the companies could not make a profit. This created a </a:t>
            </a:r>
            <a:r>
              <a:rPr lang="en-US" u="sng">
                <a:solidFill>
                  <a:schemeClr val="hlink"/>
                </a:solidFill>
                <a:latin typeface="Times New Roman"/>
                <a:ea typeface="Times New Roman"/>
                <a:cs typeface="Times New Roman"/>
                <a:sym typeface="Times New Roman"/>
                <a:hlinkClick r:id="rId4"/>
              </a:rPr>
              <a:t>cutthroat </a:t>
            </a:r>
            <a:r>
              <a:rPr lang="en-US">
                <a:latin typeface="Times New Roman"/>
                <a:ea typeface="Times New Roman"/>
                <a:cs typeface="Times New Roman"/>
                <a:sym typeface="Times New Roman"/>
              </a:rPr>
              <a:t>system. Cutthroat competition meant that the railroad owners would create programs to try to get people to ride their railroad line , exclusively!  Some railroad companies had to </a:t>
            </a:r>
            <a:r>
              <a:rPr lang="en-US">
                <a:solidFill>
                  <a:srgbClr val="0000CC"/>
                </a:solidFill>
                <a:latin typeface="Times New Roman"/>
                <a:ea typeface="Times New Roman"/>
                <a:cs typeface="Times New Roman"/>
                <a:sym typeface="Times New Roman"/>
              </a:rPr>
              <a:t>consolidate</a:t>
            </a:r>
            <a:r>
              <a:rPr lang="en-US">
                <a:latin typeface="Times New Roman"/>
                <a:ea typeface="Times New Roman"/>
                <a:cs typeface="Times New Roman"/>
                <a:sym typeface="Times New Roman"/>
              </a:rPr>
              <a:t>, or combine to stay in business.</a:t>
            </a:r>
          </a:p>
          <a:p>
            <a:pPr>
              <a:spcBef>
                <a:spcPts val="0"/>
              </a:spcBef>
              <a:buNone/>
            </a:pPr>
            <a:r>
              <a:t/>
            </a:r>
            <a:endParaRPr/>
          </a:p>
        </p:txBody>
      </p:sp>
      <p:sp>
        <p:nvSpPr>
          <p:cNvPr id="76" name="Shape 76"/>
          <p:cNvSpPr txBox="1"/>
          <p:nvPr>
            <p:ph idx="2" type="body"/>
          </p:nvPr>
        </p:nvSpPr>
        <p:spPr>
          <a:xfrm>
            <a:off x="4804998" y="585600"/>
            <a:ext cx="3994500" cy="4967700"/>
          </a:xfrm>
          <a:prstGeom prst="rect">
            <a:avLst/>
          </a:prstGeom>
        </p:spPr>
        <p:txBody>
          <a:bodyPr anchorCtr="0" anchor="t" bIns="91425" lIns="91425" rIns="91425" tIns="91425">
            <a:noAutofit/>
          </a:bodyPr>
          <a:lstStyle/>
          <a:p>
            <a:pPr lvl="0" rtl="0">
              <a:spcBef>
                <a:spcPts val="1200"/>
              </a:spcBef>
              <a:buClr>
                <a:srgbClr val="FFFF00"/>
              </a:buClr>
              <a:buSzPct val="25000"/>
              <a:buFont typeface="Times New Roman"/>
              <a:buNone/>
            </a:pPr>
            <a:r>
              <a:rPr b="1" lang="en-US" sz="2400">
                <a:latin typeface="Times New Roman"/>
                <a:ea typeface="Times New Roman"/>
                <a:cs typeface="Times New Roman"/>
                <a:sym typeface="Times New Roman"/>
              </a:rPr>
              <a:t> Who benefits from companies competing against one another?</a:t>
            </a:r>
          </a:p>
          <a:p>
            <a:pPr>
              <a:spcBef>
                <a:spcPts val="0"/>
              </a:spcBef>
              <a:buNone/>
            </a:pPr>
            <a:r>
              <a:t/>
            </a:r>
            <a:endParaRPr/>
          </a:p>
        </p:txBody>
      </p:sp>
      <p:sp>
        <p:nvSpPr>
          <p:cNvPr id="77" name="Shape 77"/>
          <p:cNvSpPr txBox="1"/>
          <p:nvPr>
            <p:ph idx="12" type="sldNum"/>
          </p:nvPr>
        </p:nvSpPr>
        <p:spPr>
          <a:xfrm>
            <a:off x="8556791" y="6333134"/>
            <a:ext cx="548699" cy="524699"/>
          </a:xfrm>
          <a:prstGeom prst="rect">
            <a:avLst/>
          </a:prstGeom>
        </p:spPr>
        <p:txBody>
          <a:bodyPr anchorCtr="0" anchor="ctr" bIns="91425" lIns="91425" rIns="91425" tIns="91425">
            <a:noAutofit/>
          </a:bodyPr>
          <a:lstStyle/>
          <a:p>
            <a:pPr>
              <a:spcBef>
                <a:spcPts val="0"/>
              </a:spcBef>
              <a:buNone/>
            </a:pPr>
            <a:fld id="{00000000-1234-1234-1234-123412341234}" type="slidenum">
              <a:rPr lang="en-US"/>
              <a:t>‹#›</a:t>
            </a:fld>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83" name="Shape 83"/>
          <p:cNvSpPr txBox="1"/>
          <p:nvPr/>
        </p:nvSpPr>
        <p:spPr>
          <a:xfrm>
            <a:off x="381000" y="381000"/>
            <a:ext cx="8305799"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Railroad owners soon realized that cutthroat competition was hurting even larger lines. They looked for ways to end the competition. One method was </a:t>
            </a:r>
            <a:r>
              <a:rPr b="1" baseline="0" i="0" lang="en-US" sz="2800" u="sng" cap="none" strike="noStrike">
                <a:solidFill>
                  <a:schemeClr val="hlink"/>
                </a:solidFill>
                <a:latin typeface="Times New Roman"/>
                <a:ea typeface="Times New Roman"/>
                <a:cs typeface="Times New Roman"/>
                <a:sym typeface="Times New Roman"/>
                <a:hlinkClick r:id="rId3"/>
              </a:rPr>
              <a:t>pooling</a:t>
            </a:r>
            <a:r>
              <a:rPr b="1" baseline="0" i="0" lang="en-US" sz="2800" u="none" cap="none" strike="noStrike">
                <a:solidFill>
                  <a:schemeClr val="dk1"/>
                </a:solidFill>
                <a:latin typeface="Times New Roman"/>
                <a:ea typeface="Times New Roman"/>
                <a:cs typeface="Times New Roman"/>
                <a:sym typeface="Times New Roman"/>
              </a:rPr>
              <a:t>. In a pool, several railroad companies agreed to divide up the business in one area. They then fixed the prices at a high level. Col</a:t>
            </a:r>
            <a:r>
              <a:rPr b="1" lang="en-US" sz="2800">
                <a:solidFill>
                  <a:schemeClr val="dk1"/>
                </a:solidFill>
                <a:latin typeface="Times New Roman"/>
                <a:ea typeface="Times New Roman"/>
                <a:cs typeface="Times New Roman"/>
                <a:sym typeface="Times New Roman"/>
              </a:rPr>
              <a:t>lusion.</a:t>
            </a:r>
          </a:p>
        </p:txBody>
      </p:sp>
      <p:pic>
        <p:nvPicPr>
          <p:cNvPr id="84" name="Shape 84"/>
          <p:cNvPicPr preferRelativeResize="0"/>
          <p:nvPr/>
        </p:nvPicPr>
        <p:blipFill rotWithShape="1">
          <a:blip r:embed="rId4">
            <a:alphaModFix/>
          </a:blip>
          <a:srcRect b="0" l="0" r="0" t="0"/>
          <a:stretch/>
        </p:blipFill>
        <p:spPr>
          <a:xfrm>
            <a:off x="1219200" y="3167061"/>
            <a:ext cx="6858000" cy="328136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90" name="Shape 90"/>
          <p:cNvSpPr txBox="1"/>
          <p:nvPr/>
        </p:nvSpPr>
        <p:spPr>
          <a:xfrm>
            <a:off x="304800" y="914400"/>
            <a:ext cx="8305799" cy="30464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sng" cap="none" strike="noStrike">
                <a:solidFill>
                  <a:schemeClr val="hlink"/>
                </a:solidFill>
                <a:latin typeface="Times New Roman"/>
                <a:ea typeface="Times New Roman"/>
                <a:cs typeface="Times New Roman"/>
                <a:sym typeface="Times New Roman"/>
                <a:hlinkClick r:id="rId3"/>
              </a:rPr>
              <a:t>Steelworkers</a:t>
            </a:r>
            <a:r>
              <a:rPr b="1" lang="en-US" sz="2400">
                <a:solidFill>
                  <a:schemeClr val="dk1"/>
                </a:solidFill>
                <a:latin typeface="Times New Roman"/>
                <a:ea typeface="Times New Roman"/>
                <a:cs typeface="Times New Roman"/>
                <a:sym typeface="Times New Roman"/>
              </a:rPr>
              <a:t> </a:t>
            </a:r>
            <a:r>
              <a:rPr b="1" baseline="0" i="0" lang="en-US" sz="2400" u="none" cap="none" strike="noStrike">
                <a:solidFill>
                  <a:schemeClr val="dk1"/>
                </a:solidFill>
                <a:latin typeface="Times New Roman"/>
                <a:ea typeface="Times New Roman"/>
                <a:cs typeface="Times New Roman"/>
                <a:sym typeface="Times New Roman"/>
              </a:rPr>
              <a:t>turned millions of tons of iron into steel for tracks and engines. Railroads helped the lumber industry because </a:t>
            </a:r>
            <a:r>
              <a:rPr b="1" baseline="0" i="0" lang="en-US" sz="2400" u="sng" cap="none" strike="noStrike">
                <a:solidFill>
                  <a:schemeClr val="hlink"/>
                </a:solidFill>
                <a:latin typeface="Times New Roman"/>
                <a:ea typeface="Times New Roman"/>
                <a:cs typeface="Times New Roman"/>
                <a:sym typeface="Times New Roman"/>
                <a:hlinkClick r:id="rId4"/>
              </a:rPr>
              <a:t>lumberjacks </a:t>
            </a:r>
            <a:r>
              <a:rPr b="1" baseline="0" i="0" lang="en-US" sz="2400" u="none" cap="none" strike="noStrike">
                <a:solidFill>
                  <a:schemeClr val="dk1"/>
                </a:solidFill>
                <a:latin typeface="Times New Roman"/>
                <a:ea typeface="Times New Roman"/>
                <a:cs typeface="Times New Roman"/>
                <a:sym typeface="Times New Roman"/>
              </a:rPr>
              <a:t>cut down whole forests to supply the wood for railroad ties. Miners </a:t>
            </a:r>
            <a:r>
              <a:rPr b="1" lang="en-US" sz="2400">
                <a:solidFill>
                  <a:schemeClr val="dk1"/>
                </a:solidFill>
                <a:latin typeface="Times New Roman"/>
                <a:ea typeface="Times New Roman"/>
                <a:cs typeface="Times New Roman"/>
                <a:sym typeface="Times New Roman"/>
              </a:rPr>
              <a:t>worked</a:t>
            </a:r>
            <a:r>
              <a:rPr b="1" baseline="0" i="0" lang="en-US" sz="2400" u="none" cap="none" strike="noStrike">
                <a:solidFill>
                  <a:schemeClr val="dk1"/>
                </a:solidFill>
                <a:latin typeface="Times New Roman"/>
                <a:ea typeface="Times New Roman"/>
                <a:cs typeface="Times New Roman"/>
                <a:sym typeface="Times New Roman"/>
              </a:rPr>
              <a:t> in mine shafts digging up coal to be used by the railroad engines. New towns grew where the railroad lines crossed. Railroads opened every corner of the country to settlement and growth. It brought people together, especially in the West. </a:t>
            </a:r>
          </a:p>
        </p:txBody>
      </p:sp>
      <p:pic>
        <p:nvPicPr>
          <p:cNvPr id="91" name="Shape 91"/>
          <p:cNvPicPr preferRelativeResize="0"/>
          <p:nvPr/>
        </p:nvPicPr>
        <p:blipFill rotWithShape="1">
          <a:blip r:embed="rId5">
            <a:alphaModFix/>
          </a:blip>
          <a:srcRect b="0" l="0" r="0" t="0"/>
          <a:stretch/>
        </p:blipFill>
        <p:spPr>
          <a:xfrm>
            <a:off x="533400" y="3886200"/>
            <a:ext cx="3429000" cy="2571749"/>
          </a:xfrm>
          <a:prstGeom prst="rect">
            <a:avLst/>
          </a:prstGeom>
          <a:noFill/>
          <a:ln>
            <a:noFill/>
          </a:ln>
        </p:spPr>
      </p:pic>
      <p:pic>
        <p:nvPicPr>
          <p:cNvPr id="92" name="Shape 92"/>
          <p:cNvPicPr preferRelativeResize="0"/>
          <p:nvPr/>
        </p:nvPicPr>
        <p:blipFill rotWithShape="1">
          <a:blip r:embed="rId6">
            <a:alphaModFix/>
          </a:blip>
          <a:srcRect b="0" l="0" r="0" t="0"/>
          <a:stretch/>
        </p:blipFill>
        <p:spPr>
          <a:xfrm>
            <a:off x="4114800" y="3810000"/>
            <a:ext cx="2933700" cy="2706687"/>
          </a:xfrm>
          <a:prstGeom prst="rect">
            <a:avLst/>
          </a:prstGeom>
          <a:noFill/>
          <a:ln>
            <a:noFill/>
          </a:ln>
        </p:spPr>
      </p:pic>
      <p:pic>
        <p:nvPicPr>
          <p:cNvPr id="93" name="Shape 93"/>
          <p:cNvPicPr preferRelativeResize="0"/>
          <p:nvPr/>
        </p:nvPicPr>
        <p:blipFill rotWithShape="1">
          <a:blip r:embed="rId7">
            <a:alphaModFix/>
          </a:blip>
          <a:srcRect b="0" l="0" r="0" t="0"/>
          <a:stretch/>
        </p:blipFill>
        <p:spPr>
          <a:xfrm>
            <a:off x="7086600" y="3886200"/>
            <a:ext cx="1704974" cy="2266949"/>
          </a:xfrm>
          <a:prstGeom prst="rect">
            <a:avLst/>
          </a:prstGeom>
          <a:noFill/>
          <a:ln>
            <a:noFill/>
          </a:ln>
        </p:spPr>
      </p:pic>
      <p:sp>
        <p:nvSpPr>
          <p:cNvPr id="94" name="Shape 94"/>
          <p:cNvSpPr txBox="1"/>
          <p:nvPr/>
        </p:nvSpPr>
        <p:spPr>
          <a:xfrm>
            <a:off x="2667000" y="228600"/>
            <a:ext cx="4537074" cy="523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sng" cap="none" strike="noStrike">
                <a:solidFill>
                  <a:schemeClr val="dk1"/>
                </a:solidFill>
                <a:latin typeface="Times New Roman"/>
                <a:ea typeface="Times New Roman"/>
                <a:cs typeface="Times New Roman"/>
                <a:sym typeface="Times New Roman"/>
              </a:rPr>
              <a:t>Railroads Fuel the Economy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00" name="Shape 100"/>
          <p:cNvSpPr txBox="1"/>
          <p:nvPr/>
        </p:nvSpPr>
        <p:spPr>
          <a:xfrm>
            <a:off x="381000" y="762000"/>
            <a:ext cx="8458200" cy="1917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400" u="none" cap="none" strike="noStrike">
                <a:solidFill>
                  <a:schemeClr val="dk1"/>
                </a:solidFill>
                <a:latin typeface="Times New Roman"/>
                <a:ea typeface="Times New Roman"/>
                <a:cs typeface="Times New Roman"/>
                <a:sym typeface="Times New Roman"/>
              </a:rPr>
              <a:t>In the late 1850's William Kelly and </a:t>
            </a:r>
            <a:r>
              <a:rPr b="1" baseline="0" i="0" lang="en-US" sz="2400" u="sng" cap="none" strike="noStrike">
                <a:solidFill>
                  <a:schemeClr val="hlink"/>
                </a:solidFill>
                <a:latin typeface="Times New Roman"/>
                <a:ea typeface="Times New Roman"/>
                <a:cs typeface="Times New Roman"/>
                <a:sym typeface="Times New Roman"/>
                <a:hlinkClick r:id="rId3"/>
              </a:rPr>
              <a:t>Henry Bessemer </a:t>
            </a:r>
            <a:r>
              <a:rPr b="1" baseline="0" i="0" lang="en-US" sz="2400" u="none" cap="none" strike="noStrike">
                <a:solidFill>
                  <a:schemeClr val="dk1"/>
                </a:solidFill>
                <a:latin typeface="Times New Roman"/>
                <a:ea typeface="Times New Roman"/>
                <a:cs typeface="Times New Roman"/>
                <a:sym typeface="Times New Roman"/>
              </a:rPr>
              <a:t>In the late 1850's William Kelly and Henry Bessemer discovered a new way to make steel. It was called the </a:t>
            </a:r>
            <a:r>
              <a:rPr b="1" baseline="0" i="0" lang="en-US" sz="2400" u="sng" cap="none" strike="noStrike">
                <a:solidFill>
                  <a:schemeClr val="hlink"/>
                </a:solidFill>
                <a:latin typeface="Times New Roman"/>
                <a:ea typeface="Times New Roman"/>
                <a:cs typeface="Times New Roman"/>
                <a:sym typeface="Times New Roman"/>
                <a:hlinkClick r:id="rId4"/>
              </a:rPr>
              <a:t>Bessemer Process</a:t>
            </a:r>
            <a:r>
              <a:rPr b="1" baseline="0" i="0" lang="en-US" sz="2400" u="none" cap="none" strike="noStrike">
                <a:solidFill>
                  <a:schemeClr val="dk1"/>
                </a:solidFill>
                <a:latin typeface="Times New Roman"/>
                <a:ea typeface="Times New Roman"/>
                <a:cs typeface="Times New Roman"/>
                <a:sym typeface="Times New Roman"/>
              </a:rPr>
              <a:t>. It enabled steel makers to produce strong steel at a very low cost. As a result railroads laid lines of steel that would not rust easily and would last a long time.</a:t>
            </a:r>
          </a:p>
        </p:txBody>
      </p:sp>
      <p:pic>
        <p:nvPicPr>
          <p:cNvPr id="101" name="Shape 101"/>
          <p:cNvPicPr preferRelativeResize="0"/>
          <p:nvPr/>
        </p:nvPicPr>
        <p:blipFill rotWithShape="1">
          <a:blip r:embed="rId5">
            <a:alphaModFix/>
          </a:blip>
          <a:srcRect b="0" l="0" r="0" t="0"/>
          <a:stretch/>
        </p:blipFill>
        <p:spPr>
          <a:xfrm>
            <a:off x="381000" y="3200400"/>
            <a:ext cx="2844800" cy="3505200"/>
          </a:xfrm>
          <a:prstGeom prst="rect">
            <a:avLst/>
          </a:prstGeom>
          <a:noFill/>
          <a:ln>
            <a:noFill/>
          </a:ln>
        </p:spPr>
      </p:pic>
      <p:pic>
        <p:nvPicPr>
          <p:cNvPr id="102" name="Shape 102"/>
          <p:cNvPicPr preferRelativeResize="0"/>
          <p:nvPr/>
        </p:nvPicPr>
        <p:blipFill rotWithShape="1">
          <a:blip r:embed="rId6">
            <a:alphaModFix/>
          </a:blip>
          <a:srcRect b="0" l="0" r="0" t="0"/>
          <a:stretch/>
        </p:blipFill>
        <p:spPr>
          <a:xfrm>
            <a:off x="3505200" y="3581400"/>
            <a:ext cx="4495800" cy="2806699"/>
          </a:xfrm>
          <a:prstGeom prst="rect">
            <a:avLst/>
          </a:prstGeom>
          <a:noFill/>
          <a:ln>
            <a:noFill/>
          </a:ln>
        </p:spPr>
      </p:pic>
      <p:sp>
        <p:nvSpPr>
          <p:cNvPr id="103" name="Shape 103"/>
          <p:cNvSpPr txBox="1"/>
          <p:nvPr/>
        </p:nvSpPr>
        <p:spPr>
          <a:xfrm>
            <a:off x="1600200" y="0"/>
            <a:ext cx="6553200" cy="984250"/>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3200" u="sng" cap="none" strike="noStrike">
                <a:solidFill>
                  <a:schemeClr val="dk1"/>
                </a:solidFill>
                <a:latin typeface="Times New Roman"/>
                <a:ea typeface="Times New Roman"/>
                <a:cs typeface="Times New Roman"/>
                <a:sym typeface="Times New Roman"/>
              </a:rPr>
              <a:t>2</a:t>
            </a:r>
            <a:r>
              <a:rPr b="1" baseline="0" i="0" lang="en-US" sz="4000" u="sng" cap="none" strike="noStrike">
                <a:solidFill>
                  <a:schemeClr val="dk1"/>
                </a:solidFill>
                <a:latin typeface="Times New Roman"/>
                <a:ea typeface="Times New Roman"/>
                <a:cs typeface="Times New Roman"/>
                <a:sym typeface="Times New Roman"/>
              </a:rPr>
              <a:t>. </a:t>
            </a:r>
            <a:r>
              <a:rPr b="1" baseline="0" i="0" lang="en-US" sz="3200" u="sng" cap="none" strike="noStrike">
                <a:solidFill>
                  <a:schemeClr val="dk1"/>
                </a:solidFill>
                <a:latin typeface="Times New Roman"/>
                <a:ea typeface="Times New Roman"/>
                <a:cs typeface="Times New Roman"/>
                <a:sym typeface="Times New Roman"/>
              </a:rPr>
              <a:t>The Rise of Big Business</a:t>
            </a:r>
          </a:p>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pic>
        <p:nvPicPr>
          <p:cNvPr id="104" name="Shape 104"/>
          <p:cNvPicPr preferRelativeResize="0"/>
          <p:nvPr/>
        </p:nvPicPr>
        <p:blipFill rotWithShape="1">
          <a:blip r:embed="rId7">
            <a:alphaModFix/>
          </a:blip>
          <a:srcRect b="0" l="0" r="0" t="0"/>
          <a:stretch/>
        </p:blipFill>
        <p:spPr>
          <a:xfrm>
            <a:off x="7696200" y="2743200"/>
            <a:ext cx="1220786" cy="1524000"/>
          </a:xfrm>
          <a:prstGeom prst="rect">
            <a:avLst/>
          </a:prstGeom>
          <a:noFill/>
          <a:ln>
            <a:noFill/>
          </a:ln>
        </p:spPr>
      </p:pic>
      <p:sp>
        <p:nvSpPr>
          <p:cNvPr id="105" name="Shape 105"/>
          <p:cNvSpPr/>
          <p:nvPr/>
        </p:nvSpPr>
        <p:spPr>
          <a:xfrm>
            <a:off x="6096000" y="2514600"/>
            <a:ext cx="1676399" cy="990599"/>
          </a:xfrm>
          <a:prstGeom prst="cloudCallout">
            <a:avLst>
              <a:gd fmla="val 21293" name="adj1"/>
              <a:gd fmla="val 22834" name="adj2"/>
            </a:avLst>
          </a:prstGeom>
          <a:solidFill>
            <a:schemeClr val="accent1"/>
          </a:solidFill>
          <a:ln cap="flat" w="9525">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1" baseline="0" i="0" sz="2400" u="sng" cap="none" strike="noStrike">
              <a:solidFill>
                <a:schemeClr val="dk1"/>
              </a:solidFill>
              <a:latin typeface="Times New Roman"/>
              <a:ea typeface="Times New Roman"/>
              <a:cs typeface="Times New Roman"/>
              <a:sym typeface="Times New Roman"/>
            </a:endParaRPr>
          </a:p>
        </p:txBody>
      </p:sp>
      <p:sp>
        <p:nvSpPr>
          <p:cNvPr id="106" name="Shape 106"/>
          <p:cNvSpPr txBox="1"/>
          <p:nvPr/>
        </p:nvSpPr>
        <p:spPr>
          <a:xfrm>
            <a:off x="6248400" y="2667000"/>
            <a:ext cx="1524000" cy="708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baseline="0" i="0" lang="en-US" sz="2000" u="none" cap="none" strike="noStrike">
                <a:solidFill>
                  <a:schemeClr val="dk1"/>
                </a:solidFill>
                <a:latin typeface="Times New Roman"/>
                <a:ea typeface="Times New Roman"/>
                <a:cs typeface="Times New Roman"/>
                <a:sym typeface="Times New Roman"/>
              </a:rPr>
              <a:t>I love </a:t>
            </a:r>
          </a:p>
          <a:p>
            <a:pPr indent="0" lvl="0" marL="0" marR="0" rtl="0" algn="ctr">
              <a:lnSpc>
                <a:spcPct val="100000"/>
              </a:lnSpc>
              <a:spcBef>
                <a:spcPts val="0"/>
              </a:spcBef>
              <a:spcAft>
                <a:spcPts val="0"/>
              </a:spcAft>
              <a:buClr>
                <a:schemeClr val="dk1"/>
              </a:buClr>
              <a:buSzPct val="25000"/>
              <a:buFont typeface="Times New Roman"/>
              <a:buNone/>
            </a:pPr>
            <a:r>
              <a:rPr b="1" baseline="0" i="0" lang="en-US" sz="2000" u="none" cap="none" strike="noStrike">
                <a:solidFill>
                  <a:schemeClr val="dk1"/>
                </a:solidFill>
                <a:latin typeface="Times New Roman"/>
                <a:ea typeface="Times New Roman"/>
                <a:cs typeface="Times New Roman"/>
                <a:sym typeface="Times New Roman"/>
              </a:rPr>
              <a:t>steel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baseline="0" i="0" lang="en-US" sz="1400" u="none" cap="none" strike="noStrike">
                <a:solidFill>
                  <a:schemeClr val="dk1"/>
                </a:solidFill>
                <a:latin typeface="Times New Roman"/>
                <a:ea typeface="Times New Roman"/>
                <a:cs typeface="Times New Roman"/>
                <a:sym typeface="Times New Roman"/>
              </a:rPr>
              <a:t>‹#›</a:t>
            </a:fld>
          </a:p>
        </p:txBody>
      </p:sp>
      <p:sp>
        <p:nvSpPr>
          <p:cNvPr id="112" name="Shape 112"/>
          <p:cNvSpPr txBox="1"/>
          <p:nvPr/>
        </p:nvSpPr>
        <p:spPr>
          <a:xfrm>
            <a:off x="228600" y="4419600"/>
            <a:ext cx="8534399" cy="27749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2800" u="none" cap="none" strike="noStrike">
                <a:solidFill>
                  <a:schemeClr val="dk1"/>
                </a:solidFill>
                <a:latin typeface="Times New Roman"/>
                <a:ea typeface="Times New Roman"/>
                <a:cs typeface="Times New Roman"/>
                <a:sym typeface="Times New Roman"/>
              </a:rPr>
              <a:t>With this development, steel mills sprang up all over the country. Pittsburgh became the steel capital of the country. The steel mills brought jobs and </a:t>
            </a:r>
            <a:r>
              <a:rPr b="1" baseline="0" i="0" lang="en-US" sz="2800" u="sng" cap="none" strike="noStrike">
                <a:solidFill>
                  <a:schemeClr val="hlink"/>
                </a:solidFill>
                <a:latin typeface="Times New Roman"/>
                <a:ea typeface="Times New Roman"/>
                <a:cs typeface="Times New Roman"/>
                <a:sym typeface="Times New Roman"/>
                <a:hlinkClick r:id="rId3"/>
              </a:rPr>
              <a:t>prosperity </a:t>
            </a:r>
            <a:r>
              <a:rPr b="1" baseline="0" i="0" lang="en-US" sz="2800" u="none" cap="none" strike="noStrike">
                <a:solidFill>
                  <a:schemeClr val="dk1"/>
                </a:solidFill>
                <a:latin typeface="Times New Roman"/>
                <a:ea typeface="Times New Roman"/>
                <a:cs typeface="Times New Roman"/>
                <a:sym typeface="Times New Roman"/>
              </a:rPr>
              <a:t>to Pittsburgh. It also brought thick black smoke that covered the land called soot</a:t>
            </a:r>
            <a:r>
              <a:rPr b="0" baseline="0" i="0" lang="en-US" sz="2400" u="none" cap="none" strike="noStrike">
                <a:solidFill>
                  <a:schemeClr val="dk1"/>
                </a:solidFill>
                <a:latin typeface="Times New Roman"/>
                <a:ea typeface="Times New Roman"/>
                <a:cs typeface="Times New Roman"/>
                <a:sym typeface="Times New Roman"/>
              </a:rPr>
              <a:t>.</a:t>
            </a:r>
          </a:p>
          <a:p>
            <a:pPr indent="0" lvl="0" marL="0" marR="0" rtl="0" algn="l">
              <a:lnSpc>
                <a:spcPct val="100000"/>
              </a:lnSpc>
              <a:spcBef>
                <a:spcPts val="0"/>
              </a:spcBef>
              <a:spcAft>
                <a:spcPts val="0"/>
              </a:spcAft>
              <a:buNone/>
            </a:pPr>
            <a:r>
              <a:t/>
            </a:r>
            <a:endParaRPr b="0" baseline="0" i="0" sz="2400" u="none" cap="none" strike="noStrike">
              <a:solidFill>
                <a:schemeClr val="dk1"/>
              </a:solidFill>
              <a:latin typeface="Times New Roman"/>
              <a:ea typeface="Times New Roman"/>
              <a:cs typeface="Times New Roman"/>
              <a:sym typeface="Times New Roman"/>
            </a:endParaRPr>
          </a:p>
        </p:txBody>
      </p:sp>
      <p:pic>
        <p:nvPicPr>
          <p:cNvPr id="113" name="Shape 113"/>
          <p:cNvPicPr preferRelativeResize="0"/>
          <p:nvPr/>
        </p:nvPicPr>
        <p:blipFill rotWithShape="1">
          <a:blip r:embed="rId4">
            <a:alphaModFix/>
          </a:blip>
          <a:srcRect b="0" l="0" r="0" t="0"/>
          <a:stretch/>
        </p:blipFill>
        <p:spPr>
          <a:xfrm>
            <a:off x="3276600" y="914400"/>
            <a:ext cx="5486399" cy="2708275"/>
          </a:xfrm>
          <a:prstGeom prst="rect">
            <a:avLst/>
          </a:prstGeom>
          <a:noFill/>
          <a:ln>
            <a:noFill/>
          </a:ln>
        </p:spPr>
      </p:pic>
      <p:pic>
        <p:nvPicPr>
          <p:cNvPr id="114" name="Shape 114"/>
          <p:cNvPicPr preferRelativeResize="0"/>
          <p:nvPr/>
        </p:nvPicPr>
        <p:blipFill rotWithShape="1">
          <a:blip r:embed="rId5">
            <a:alphaModFix/>
          </a:blip>
          <a:srcRect b="0" l="0" r="0" t="0"/>
          <a:stretch/>
        </p:blipFill>
        <p:spPr>
          <a:xfrm>
            <a:off x="381000" y="152400"/>
            <a:ext cx="2666999" cy="42513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