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8" r:id="rId3"/>
    <p:sldId id="264" r:id="rId4"/>
    <p:sldId id="259" r:id="rId5"/>
    <p:sldId id="262" r:id="rId6"/>
    <p:sldId id="266" r:id="rId7"/>
    <p:sldId id="267" r:id="rId8"/>
    <p:sldId id="269" r:id="rId9"/>
    <p:sldId id="268" r:id="rId10"/>
    <p:sldId id="270" r:id="rId11"/>
    <p:sldId id="261" r:id="rId12"/>
    <p:sldId id="25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1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28560B-9796-0F45-B94F-083F73E83B73}" type="datetimeFigureOut">
              <a:rPr lang="en-US" smtClean="0"/>
              <a:t>8/22/16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3B405F-AC2B-EF47-B9D9-9B9BA0409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387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Break this down to make it more interactive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B405F-AC2B-EF47-B9D9-9B9BA040906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9839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B405F-AC2B-EF47-B9D9-9B9BA040906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072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8/22/16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8/22/16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8/22/16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8/22/16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8/22/16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8/22/16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8/22/16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8/22/16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8/22/16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8/22/16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8/22/16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8/22/16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8/22/16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8/22/16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7D290233-0DD1-4A80-BB1E-9ADC3556DBB6}" type="datetimeFigureOut">
              <a:rPr lang="en-US" smtClean="0"/>
              <a:t>8/22/16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owl.english.purdue.edu/owl/section/3/" TargetMode="External"/><Relationship Id="rId4" Type="http://schemas.openxmlformats.org/officeDocument/2006/relationships/hyperlink" Target="http://www.roanestate.edu/owl/mla-format4websites.htm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educationworld.com/a_curr/curr390.s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Understanding Plagiarism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Donna Anderson</a:t>
            </a:r>
          </a:p>
          <a:p>
            <a:r>
              <a:rPr lang="en-US" dirty="0" smtClean="0"/>
              <a:t>Lincoln High School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1227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In-Text Citations - APA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92776" y="2129395"/>
            <a:ext cx="792843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200" dirty="0" smtClean="0"/>
              <a:t>Examples: </a:t>
            </a:r>
            <a:endParaRPr lang="en-US" sz="2200" dirty="0"/>
          </a:p>
          <a:p>
            <a:pPr marL="742950" lvl="1" indent="-285750">
              <a:buFont typeface="Arial"/>
              <a:buChar char="•"/>
            </a:pPr>
            <a:r>
              <a:rPr lang="en-US" sz="2200" dirty="0" smtClean="0"/>
              <a:t>One </a:t>
            </a:r>
            <a:r>
              <a:rPr lang="en-US" sz="2200" dirty="0"/>
              <a:t>study found that the most important element in comprehending non-native speech is familiarity with the topic (</a:t>
            </a:r>
            <a:r>
              <a:rPr lang="en-US" sz="2200" dirty="0" err="1"/>
              <a:t>Gass</a:t>
            </a:r>
            <a:r>
              <a:rPr lang="en-US" sz="2200" dirty="0"/>
              <a:t> &amp; </a:t>
            </a:r>
            <a:r>
              <a:rPr lang="en-US" sz="2200" dirty="0" err="1"/>
              <a:t>Varonis</a:t>
            </a:r>
            <a:r>
              <a:rPr lang="en-US" sz="2200" dirty="0"/>
              <a:t>, 1984)</a:t>
            </a:r>
            <a:r>
              <a:rPr lang="en-US" sz="2200" dirty="0" smtClean="0"/>
              <a:t>.</a:t>
            </a:r>
          </a:p>
          <a:p>
            <a:pPr marL="742950" lvl="1" indent="-285750">
              <a:buFont typeface="Arial"/>
              <a:buChar char="•"/>
            </a:pPr>
            <a:endParaRPr lang="en-US" sz="2200" dirty="0"/>
          </a:p>
          <a:p>
            <a:pPr marL="742950" lvl="1" indent="-285750">
              <a:buFont typeface="Arial"/>
              <a:buChar char="•"/>
            </a:pPr>
            <a:r>
              <a:rPr lang="en-US" sz="2200" dirty="0" err="1" smtClean="0"/>
              <a:t>Gass</a:t>
            </a:r>
            <a:r>
              <a:rPr lang="en-US" sz="2200" dirty="0" smtClean="0"/>
              <a:t> and </a:t>
            </a:r>
            <a:r>
              <a:rPr lang="en-US" sz="2200" dirty="0" err="1" smtClean="0"/>
              <a:t>Varonis</a:t>
            </a:r>
            <a:r>
              <a:rPr lang="en-US" sz="2200" dirty="0" smtClean="0"/>
              <a:t> (1984) found that the most important element in comprehending non-native speech is familiarity with the topic. </a:t>
            </a:r>
          </a:p>
          <a:p>
            <a:pPr marL="742950" lvl="1" indent="-285750">
              <a:buFont typeface="Arial"/>
              <a:buChar char="•"/>
            </a:pPr>
            <a:endParaRPr lang="en-US" sz="2200" dirty="0"/>
          </a:p>
          <a:p>
            <a:pPr marL="742950" lvl="1" indent="-285750">
              <a:buFont typeface="Arial"/>
              <a:buChar char="•"/>
            </a:pPr>
            <a:r>
              <a:rPr lang="en-US" sz="2200" dirty="0" smtClean="0"/>
              <a:t>One study found that “the listeners familiarity with the topic of discourse greatly facilitates the interpretation of the entire message” (</a:t>
            </a:r>
            <a:r>
              <a:rPr lang="en-US" sz="2200" dirty="0" err="1" smtClean="0"/>
              <a:t>Gass</a:t>
            </a:r>
            <a:r>
              <a:rPr lang="en-US" sz="2200" dirty="0" smtClean="0"/>
              <a:t> &amp; </a:t>
            </a:r>
            <a:r>
              <a:rPr lang="en-US" sz="2200" dirty="0" err="1" smtClean="0"/>
              <a:t>Varonis</a:t>
            </a:r>
            <a:r>
              <a:rPr lang="en-US" sz="2200" dirty="0" smtClean="0"/>
              <a:t>, 1984, p 85).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536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TurnItIn.com</a:t>
            </a:r>
            <a:endParaRPr lang="en-US" dirty="0" smtClean="0"/>
          </a:p>
          <a:p>
            <a:r>
              <a:rPr lang="en-US" dirty="0" err="1" smtClean="0"/>
              <a:t>CitationMachine.net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766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73100" y="1714500"/>
            <a:ext cx="7670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Put an End to Plagiarism in Your Classroom. (2002). Retrieved August 14, 2016, from </a:t>
            </a:r>
            <a:r>
              <a:rPr lang="en-US" dirty="0">
                <a:hlinkClick r:id="rId2"/>
              </a:rPr>
              <a:t>http://www.educationworld.com/a_curr/curr390.shtml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/>
              <a:t>Elder, C., </a:t>
            </a:r>
            <a:r>
              <a:rPr lang="en-US" dirty="0" err="1"/>
              <a:t>Pflugfelder</a:t>
            </a:r>
            <a:r>
              <a:rPr lang="en-US" dirty="0"/>
              <a:t>, E., &amp; </a:t>
            </a:r>
            <a:r>
              <a:rPr lang="en-US" dirty="0" err="1"/>
              <a:t>Angeli</a:t>
            </a:r>
            <a:r>
              <a:rPr lang="en-US" dirty="0"/>
              <a:t>, E. (10, November 30). Handout: Summary, Paraphrase, and Quotation in Context. Retrieved August 14, 2016, from </a:t>
            </a:r>
            <a:r>
              <a:rPr lang="en-US" dirty="0">
                <a:hlinkClick r:id="rId3"/>
              </a:rPr>
              <a:t>https://owl.english.purdue.edu/owl/section/3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Diagrams for MLA &amp; APA Citations. (</a:t>
            </a:r>
            <a:r>
              <a:rPr lang="en-US" dirty="0" err="1"/>
              <a:t>n.d.</a:t>
            </a:r>
            <a:r>
              <a:rPr lang="en-US" dirty="0"/>
              <a:t>). Retrieved August 16, 2016, from </a:t>
            </a:r>
            <a:r>
              <a:rPr lang="en-US" dirty="0">
                <a:hlinkClick r:id="rId4"/>
              </a:rPr>
              <a:t>http://www.roanestate.edu/owl/mla-format4websites.htm</a:t>
            </a:r>
            <a:r>
              <a:rPr lang="en-US" dirty="0"/>
              <a:t> 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Penn State University Libraries. (</a:t>
            </a:r>
            <a:r>
              <a:rPr lang="en-US" dirty="0" err="1"/>
              <a:t>n.d.</a:t>
            </a:r>
            <a:r>
              <a:rPr lang="en-US" dirty="0"/>
              <a:t>). Retrieved August 16, 2016, from http://</a:t>
            </a:r>
            <a:r>
              <a:rPr lang="en-US" dirty="0" err="1"/>
              <a:t>psu.libguides.com</a:t>
            </a:r>
            <a:r>
              <a:rPr lang="en-US" dirty="0"/>
              <a:t>/</a:t>
            </a:r>
            <a:r>
              <a:rPr lang="en-US" dirty="0" err="1"/>
              <a:t>apaquickguide</a:t>
            </a:r>
            <a:r>
              <a:rPr lang="en-US" dirty="0"/>
              <a:t>/</a:t>
            </a:r>
            <a:r>
              <a:rPr lang="en-US" dirty="0" err="1"/>
              <a:t>intext</a:t>
            </a:r>
            <a:r>
              <a:rPr lang="en-US" dirty="0"/>
              <a:t> 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686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Plagiarism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7712" y="1905001"/>
            <a:ext cx="7850188" cy="3931920"/>
          </a:xfrm>
        </p:spPr>
        <p:txBody>
          <a:bodyPr/>
          <a:lstStyle/>
          <a:p>
            <a:r>
              <a:rPr lang="en-US" b="1" dirty="0" smtClean="0"/>
              <a:t>Presenting someone else’s words or ideas as your own</a:t>
            </a:r>
          </a:p>
          <a:p>
            <a:pPr lvl="1"/>
            <a:r>
              <a:rPr lang="en-US" dirty="0" smtClean="0"/>
              <a:t>Examples:</a:t>
            </a:r>
          </a:p>
          <a:p>
            <a:pPr lvl="2"/>
            <a:r>
              <a:rPr lang="en-US" dirty="0" smtClean="0"/>
              <a:t>Quoting or paraphrasing material without citing a source</a:t>
            </a:r>
          </a:p>
          <a:p>
            <a:pPr lvl="2"/>
            <a:r>
              <a:rPr lang="en-US" dirty="0" smtClean="0"/>
              <a:t>Quoting a source without using quotation marks </a:t>
            </a:r>
          </a:p>
          <a:p>
            <a:pPr lvl="2"/>
            <a:r>
              <a:rPr lang="en-US" dirty="0" smtClean="0"/>
              <a:t>Buying or downloading a paper online </a:t>
            </a:r>
          </a:p>
          <a:p>
            <a:pPr lvl="2"/>
            <a:r>
              <a:rPr lang="en-US" dirty="0" smtClean="0"/>
              <a:t>Copying work done by another person</a:t>
            </a:r>
          </a:p>
          <a:p>
            <a:pPr lvl="2"/>
            <a:r>
              <a:rPr lang="en-US" dirty="0" smtClean="0"/>
              <a:t>Citing sources you didn’t use</a:t>
            </a:r>
          </a:p>
          <a:p>
            <a:pPr lvl="2"/>
            <a:r>
              <a:rPr lang="en-US" dirty="0" smtClean="0"/>
              <a:t>Turning in the same paper for more than one class without the permission from both teachers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47712" y="5836921"/>
            <a:ext cx="845820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/>
              <a:t>Source: </a:t>
            </a:r>
            <a:r>
              <a:rPr lang="en-US" sz="1300" dirty="0"/>
              <a:t>Put an End to Plagiarism in Your Classroom. (2002). Retrieved August 14, 2016, from http://</a:t>
            </a:r>
            <a:r>
              <a:rPr lang="en-US" sz="1300" dirty="0" err="1"/>
              <a:t>www.educationworld.com</a:t>
            </a:r>
            <a:r>
              <a:rPr lang="en-US" sz="1300" dirty="0"/>
              <a:t>/</a:t>
            </a:r>
            <a:r>
              <a:rPr lang="en-US" sz="1300" dirty="0" err="1"/>
              <a:t>a_curr</a:t>
            </a:r>
            <a:r>
              <a:rPr lang="en-US" sz="1300" dirty="0"/>
              <a:t>/curr390.shtml </a:t>
            </a:r>
          </a:p>
          <a:p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3839260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6-08-15 at 12.00.24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4016" y="240532"/>
            <a:ext cx="6119738" cy="580013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18431" y="5911025"/>
            <a:ext cx="78642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Source: Elder</a:t>
            </a:r>
            <a:r>
              <a:rPr lang="en-US" sz="1200" dirty="0"/>
              <a:t>, C., </a:t>
            </a:r>
            <a:r>
              <a:rPr lang="en-US" sz="1200" dirty="0" err="1"/>
              <a:t>Pflugfelder</a:t>
            </a:r>
            <a:r>
              <a:rPr lang="en-US" sz="1200" dirty="0"/>
              <a:t>, E., &amp; </a:t>
            </a:r>
            <a:r>
              <a:rPr lang="en-US" sz="1200" dirty="0" err="1"/>
              <a:t>Angeli</a:t>
            </a:r>
            <a:r>
              <a:rPr lang="en-US" sz="1200" dirty="0"/>
              <a:t>, E. (10, November 30). Handout: Summary, Paraphrase, and Quotation in Context. Retrieved August 14, 2016, from https://</a:t>
            </a:r>
            <a:r>
              <a:rPr lang="en-US" sz="1200" dirty="0" err="1"/>
              <a:t>owl.english.purdue.edu</a:t>
            </a:r>
            <a:r>
              <a:rPr lang="en-US" sz="1200" dirty="0"/>
              <a:t>/owl/section/3/ </a:t>
            </a:r>
          </a:p>
        </p:txBody>
      </p:sp>
    </p:spTree>
    <p:extLst>
      <p:ext uri="{BB962C8B-B14F-4D97-AF65-F5344CB8AC3E}">
        <p14:creationId xmlns:p14="http://schemas.microsoft.com/office/powerpoint/2010/main" val="1734924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I cite?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Must Cite</a:t>
            </a:r>
            <a:endParaRPr lang="en-US" b="1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Sources of every quote, every paraphrased passage and summarized idea you use in a paper</a:t>
            </a:r>
          </a:p>
          <a:p>
            <a:r>
              <a:rPr lang="en-US" b="1" dirty="0" smtClean="0"/>
              <a:t>If it’s not your own idea you </a:t>
            </a:r>
            <a:r>
              <a:rPr lang="en-US" b="1" u="sng" dirty="0" smtClean="0"/>
              <a:t>must</a:t>
            </a:r>
            <a:r>
              <a:rPr lang="en-US" b="1" dirty="0" smtClean="0"/>
              <a:t> cite it!</a:t>
            </a:r>
            <a:endParaRPr lang="en-US" b="1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b="1" dirty="0" smtClean="0"/>
              <a:t>Don’t need to Cite</a:t>
            </a:r>
            <a:endParaRPr lang="en-US" b="1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Commonly known facts, dates, or definitions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442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I cite information?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Depends on the class or instructor </a:t>
            </a:r>
          </a:p>
          <a:p>
            <a:pPr lvl="1"/>
            <a:r>
              <a:rPr lang="en-US" dirty="0" smtClean="0"/>
              <a:t>Commonly used citations are MLA, APA &amp; Chicago</a:t>
            </a:r>
          </a:p>
          <a:p>
            <a:r>
              <a:rPr lang="en-US" dirty="0" smtClean="0"/>
              <a:t>If it is summarized…</a:t>
            </a:r>
            <a:r>
              <a:rPr lang="en-US" b="1" dirty="0" smtClean="0"/>
              <a:t>include author name before or after the idea, use footnotes, do not need to include quotations</a:t>
            </a:r>
            <a:endParaRPr lang="en-US" dirty="0" smtClean="0"/>
          </a:p>
          <a:p>
            <a:r>
              <a:rPr lang="en-US" dirty="0" smtClean="0"/>
              <a:t>If it is paraphrased… </a:t>
            </a:r>
            <a:r>
              <a:rPr lang="en-US" b="1" dirty="0"/>
              <a:t>include author name before or after the idea, use footnotes, do not need to include </a:t>
            </a:r>
            <a:r>
              <a:rPr lang="en-US" b="1" dirty="0" smtClean="0"/>
              <a:t>quotations</a:t>
            </a:r>
          </a:p>
          <a:p>
            <a:r>
              <a:rPr lang="en-US" dirty="0"/>
              <a:t>If it is a direct quote…</a:t>
            </a:r>
            <a:r>
              <a:rPr lang="en-US" b="1" dirty="0"/>
              <a:t>must be enclosed in quotations and name the author immediately before or after the quote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707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MLA vs. APA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MLA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32301" y="2411209"/>
            <a:ext cx="3566160" cy="3484562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1400" dirty="0" smtClean="0"/>
              <a:t>Author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400" dirty="0" smtClean="0"/>
              <a:t>Title of source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400" dirty="0" smtClean="0"/>
              <a:t>Title of container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400" dirty="0" smtClean="0"/>
              <a:t>Other contributors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400" dirty="0" smtClean="0"/>
              <a:t>Version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400" dirty="0" smtClean="0"/>
              <a:t>Number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400" dirty="0" smtClean="0"/>
              <a:t>Publisher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400" dirty="0" smtClean="0"/>
              <a:t>Publication Date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400" dirty="0" smtClean="0"/>
              <a:t>Location</a:t>
            </a:r>
            <a:endParaRPr lang="en-US" sz="1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APA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Author (only initial)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Publication Date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Title of Source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Title of container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Location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Publisher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2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MLA</a:t>
            </a:r>
            <a:endParaRPr lang="en-US" dirty="0"/>
          </a:p>
        </p:txBody>
      </p:sp>
      <p:pic>
        <p:nvPicPr>
          <p:cNvPr id="5" name="Picture 4" descr="Citing_an_Article_from_a_Website-_ML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21" y="1905733"/>
            <a:ext cx="7543800" cy="462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878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In-text Citations - MLA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Examples: </a:t>
            </a:r>
          </a:p>
          <a:p>
            <a:pPr lvl="1"/>
            <a:r>
              <a:rPr lang="en-US" dirty="0" smtClean="0"/>
              <a:t>Wordsworth stated that Romantic poetry was marked by a “spontaneous overflow of powerful feelings” (263).</a:t>
            </a:r>
          </a:p>
          <a:p>
            <a:pPr marL="350838" lvl="1" indent="0">
              <a:buNone/>
            </a:pPr>
            <a:endParaRPr lang="en-US" sz="1500" dirty="0" smtClean="0"/>
          </a:p>
          <a:p>
            <a:pPr lvl="1"/>
            <a:r>
              <a:rPr lang="en-US" dirty="0" smtClean="0"/>
              <a:t>Romantic poetry is characterized by the “spontaneous overflow of powerful feelings” (Wordsworth 263). </a:t>
            </a:r>
          </a:p>
          <a:p>
            <a:pPr marL="350838" lvl="1" indent="0">
              <a:buNone/>
            </a:pPr>
            <a:endParaRPr lang="en-US" sz="1500" dirty="0" smtClean="0"/>
          </a:p>
          <a:p>
            <a:pPr lvl="1"/>
            <a:r>
              <a:rPr lang="en-US" dirty="0" smtClean="0"/>
              <a:t>Wordsworth extensively explored the role of emotion in the creative process (263).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600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APA</a:t>
            </a:r>
            <a:endParaRPr lang="en-US" dirty="0"/>
          </a:p>
        </p:txBody>
      </p:sp>
      <p:pic>
        <p:nvPicPr>
          <p:cNvPr id="4" name="Picture 3" descr="Book_Citations-_AP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763" y="1885669"/>
            <a:ext cx="7886544" cy="4126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5926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2850</TotalTime>
  <Words>635</Words>
  <Application>Microsoft Macintosh PowerPoint</Application>
  <PresentationFormat>On-screen Show (4:3)</PresentationFormat>
  <Paragraphs>75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Capital</vt:lpstr>
      <vt:lpstr>Understanding Plagiarism </vt:lpstr>
      <vt:lpstr>Defining Plagiarism</vt:lpstr>
      <vt:lpstr>PowerPoint Presentation</vt:lpstr>
      <vt:lpstr>What do I cite?</vt:lpstr>
      <vt:lpstr>How do I cite information?</vt:lpstr>
      <vt:lpstr>MLA vs. APA</vt:lpstr>
      <vt:lpstr>MLA</vt:lpstr>
      <vt:lpstr>In-text Citations - MLA</vt:lpstr>
      <vt:lpstr>APA</vt:lpstr>
      <vt:lpstr>In-Text Citations - APA</vt:lpstr>
      <vt:lpstr>Tools</vt:lpstr>
      <vt:lpstr>References</vt:lpstr>
    </vt:vector>
  </TitlesOfParts>
  <Company>LPS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Plagiarism 101</dc:title>
  <dc:creator>LPS LPS</dc:creator>
  <cp:lastModifiedBy>LPS LPS</cp:lastModifiedBy>
  <cp:revision>10</cp:revision>
  <dcterms:created xsi:type="dcterms:W3CDTF">2016-08-15T04:06:16Z</dcterms:created>
  <dcterms:modified xsi:type="dcterms:W3CDTF">2016-08-22T22:24:09Z</dcterms:modified>
</cp:coreProperties>
</file>