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0" r:id="rId12"/>
    <p:sldId id="271" r:id="rId13"/>
    <p:sldId id="272" r:id="rId14"/>
    <p:sldId id="273" r:id="rId15"/>
    <p:sldId id="274" r:id="rId16"/>
    <p:sldId id="275" r:id="rId17"/>
    <p:sldId id="279" r:id="rId18"/>
    <p:sldId id="280" r:id="rId19"/>
    <p:sldId id="281" r:id="rId20"/>
    <p:sldId id="266"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9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17ED99-3A99-4D85-ADA0-33D364F94574}"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ru-RU"/>
        </a:p>
      </dgm:t>
    </dgm:pt>
    <dgm:pt modelId="{52A5EBFB-3690-4424-837F-A2668CCDA114}">
      <dgm:prSet phldrT="[Текст]" custT="1"/>
      <dgm:spPr/>
      <dgm:t>
        <a:bodyPr/>
        <a:lstStyle/>
        <a:p>
          <a:r>
            <a:rPr lang="en-US" sz="2400" dirty="0" smtClean="0"/>
            <a:t>Disputable</a:t>
          </a:r>
          <a:endParaRPr lang="ru-RU" sz="2400" dirty="0"/>
        </a:p>
      </dgm:t>
    </dgm:pt>
    <dgm:pt modelId="{2481FF48-2E1C-44CE-9F61-4450412C5C8B}" type="parTrans" cxnId="{E3F90AE1-4778-48F5-8258-462D15060ADF}">
      <dgm:prSet/>
      <dgm:spPr/>
      <dgm:t>
        <a:bodyPr/>
        <a:lstStyle/>
        <a:p>
          <a:endParaRPr lang="ru-RU"/>
        </a:p>
      </dgm:t>
    </dgm:pt>
    <dgm:pt modelId="{DC6D78B9-49CE-42B7-AB9C-21416F01ED2A}" type="sibTrans" cxnId="{E3F90AE1-4778-48F5-8258-462D15060ADF}">
      <dgm:prSet/>
      <dgm:spPr/>
      <dgm:t>
        <a:bodyPr/>
        <a:lstStyle/>
        <a:p>
          <a:endParaRPr lang="ru-RU"/>
        </a:p>
      </dgm:t>
    </dgm:pt>
    <dgm:pt modelId="{1AD53A0F-B9E0-430E-A3E9-4BA422EE54C3}">
      <dgm:prSet phldrT="[Текст]" custT="1"/>
      <dgm:spPr/>
      <dgm:t>
        <a:bodyPr/>
        <a:lstStyle/>
        <a:p>
          <a:r>
            <a:rPr lang="en-US" sz="2400" dirty="0" smtClean="0"/>
            <a:t>Not obvious</a:t>
          </a:r>
          <a:endParaRPr lang="ru-RU" sz="2400" dirty="0"/>
        </a:p>
      </dgm:t>
    </dgm:pt>
    <dgm:pt modelId="{96DA55CE-F8AC-4E2B-A694-2F8BE397EC27}" type="parTrans" cxnId="{C66E75C1-2A19-4097-9F74-F70AC99FBFF3}">
      <dgm:prSet/>
      <dgm:spPr/>
      <dgm:t>
        <a:bodyPr/>
        <a:lstStyle/>
        <a:p>
          <a:endParaRPr lang="ru-RU"/>
        </a:p>
      </dgm:t>
    </dgm:pt>
    <dgm:pt modelId="{2581FCF2-C8D6-402E-9285-7F8764AE5453}" type="sibTrans" cxnId="{C66E75C1-2A19-4097-9F74-F70AC99FBFF3}">
      <dgm:prSet/>
      <dgm:spPr/>
      <dgm:t>
        <a:bodyPr/>
        <a:lstStyle/>
        <a:p>
          <a:endParaRPr lang="ru-RU"/>
        </a:p>
      </dgm:t>
    </dgm:pt>
    <dgm:pt modelId="{82B9DEF4-8F95-4798-B4AB-2B9CE64BEA04}">
      <dgm:prSet phldrT="[Текст]" custT="1"/>
      <dgm:spPr/>
      <dgm:t>
        <a:bodyPr/>
        <a:lstStyle/>
        <a:p>
          <a:r>
            <a:rPr lang="en-US" sz="2400" dirty="0" smtClean="0"/>
            <a:t>Some readers can disagree </a:t>
          </a:r>
          <a:endParaRPr lang="ru-RU" sz="2400" dirty="0"/>
        </a:p>
      </dgm:t>
    </dgm:pt>
    <dgm:pt modelId="{B7716FE8-3485-4022-A7C1-F4B3FF4EEA5D}" type="parTrans" cxnId="{F001EAE0-1C59-4F08-A6FF-FA02BDAD087C}">
      <dgm:prSet/>
      <dgm:spPr/>
      <dgm:t>
        <a:bodyPr/>
        <a:lstStyle/>
        <a:p>
          <a:endParaRPr lang="ru-RU"/>
        </a:p>
      </dgm:t>
    </dgm:pt>
    <dgm:pt modelId="{F4432BC0-B0B0-4A19-9505-31D0211F04EE}" type="sibTrans" cxnId="{F001EAE0-1C59-4F08-A6FF-FA02BDAD087C}">
      <dgm:prSet/>
      <dgm:spPr/>
      <dgm:t>
        <a:bodyPr/>
        <a:lstStyle/>
        <a:p>
          <a:endParaRPr lang="ru-RU"/>
        </a:p>
      </dgm:t>
    </dgm:pt>
    <dgm:pt modelId="{BFB7010D-D260-4BC9-AE66-1F8FBF26263B}">
      <dgm:prSet phldrT="[Текст]" custT="1"/>
      <dgm:spPr/>
      <dgm:t>
        <a:bodyPr/>
        <a:lstStyle/>
        <a:p>
          <a:r>
            <a:rPr lang="en-US" sz="2400" dirty="0" smtClean="0"/>
            <a:t>Focused</a:t>
          </a:r>
          <a:endParaRPr lang="ru-RU" sz="2400" dirty="0"/>
        </a:p>
      </dgm:t>
    </dgm:pt>
    <dgm:pt modelId="{AE391F90-ED34-4550-9C81-7773BA6FEC8F}" type="parTrans" cxnId="{47D45002-B5CA-48EE-96FE-2895F02EFA7D}">
      <dgm:prSet/>
      <dgm:spPr/>
      <dgm:t>
        <a:bodyPr/>
        <a:lstStyle/>
        <a:p>
          <a:endParaRPr lang="ru-RU"/>
        </a:p>
      </dgm:t>
    </dgm:pt>
    <dgm:pt modelId="{71E89B69-1FD9-48A9-BAFE-F4D4D77F8D0F}" type="sibTrans" cxnId="{47D45002-B5CA-48EE-96FE-2895F02EFA7D}">
      <dgm:prSet/>
      <dgm:spPr/>
      <dgm:t>
        <a:bodyPr/>
        <a:lstStyle/>
        <a:p>
          <a:endParaRPr lang="ru-RU"/>
        </a:p>
      </dgm:t>
    </dgm:pt>
    <dgm:pt modelId="{2B523278-9577-4DA1-811F-D4627809B36D}">
      <dgm:prSet phldrT="[Текст]" custT="1"/>
      <dgm:spPr/>
      <dgm:t>
        <a:bodyPr/>
        <a:lstStyle/>
        <a:p>
          <a:r>
            <a:rPr lang="en-US" sz="2400" dirty="0" smtClean="0"/>
            <a:t>Your position is clear</a:t>
          </a:r>
          <a:endParaRPr lang="ru-RU" sz="2400" dirty="0"/>
        </a:p>
      </dgm:t>
    </dgm:pt>
    <dgm:pt modelId="{E97987DB-F4D1-484A-95EB-051D6263EB34}" type="parTrans" cxnId="{735781DD-A876-4DC2-87B2-E9D79775FCC7}">
      <dgm:prSet/>
      <dgm:spPr/>
      <dgm:t>
        <a:bodyPr/>
        <a:lstStyle/>
        <a:p>
          <a:endParaRPr lang="ru-RU"/>
        </a:p>
      </dgm:t>
    </dgm:pt>
    <dgm:pt modelId="{DA31772D-34D3-4452-9CB9-88CB417DFB51}" type="sibTrans" cxnId="{735781DD-A876-4DC2-87B2-E9D79775FCC7}">
      <dgm:prSet/>
      <dgm:spPr/>
      <dgm:t>
        <a:bodyPr/>
        <a:lstStyle/>
        <a:p>
          <a:endParaRPr lang="ru-RU"/>
        </a:p>
      </dgm:t>
    </dgm:pt>
    <dgm:pt modelId="{EB989210-E28A-4BE9-917D-55EBFE9ECCD1}">
      <dgm:prSet phldrT="[Текст]" custT="1"/>
      <dgm:spPr/>
      <dgm:t>
        <a:bodyPr/>
        <a:lstStyle/>
        <a:p>
          <a:r>
            <a:rPr lang="en-US" sz="2400" dirty="0" smtClean="0"/>
            <a:t>Relevant</a:t>
          </a:r>
          <a:endParaRPr lang="ru-RU" sz="2400" dirty="0"/>
        </a:p>
      </dgm:t>
    </dgm:pt>
    <dgm:pt modelId="{6C0B54BF-C771-42B0-9DFD-C9DD8A0B5DFB}" type="parTrans" cxnId="{DF10CD90-2BA6-4528-8DA1-9E94A1E097DB}">
      <dgm:prSet/>
      <dgm:spPr/>
      <dgm:t>
        <a:bodyPr/>
        <a:lstStyle/>
        <a:p>
          <a:endParaRPr lang="ru-RU"/>
        </a:p>
      </dgm:t>
    </dgm:pt>
    <dgm:pt modelId="{5DB8A146-0049-47BC-8EF6-A77380005568}" type="sibTrans" cxnId="{DF10CD90-2BA6-4528-8DA1-9E94A1E097DB}">
      <dgm:prSet/>
      <dgm:spPr/>
      <dgm:t>
        <a:bodyPr/>
        <a:lstStyle/>
        <a:p>
          <a:endParaRPr lang="ru-RU"/>
        </a:p>
      </dgm:t>
    </dgm:pt>
    <dgm:pt modelId="{3CF8A5E7-73EA-4C87-B69B-B21CDD3D0AC0}">
      <dgm:prSet phldrT="[Текст]" custT="1"/>
      <dgm:spPr/>
      <dgm:t>
        <a:bodyPr/>
        <a:lstStyle/>
        <a:p>
          <a:r>
            <a:rPr lang="en-US" sz="2400" dirty="0" smtClean="0"/>
            <a:t>Readers won’t say ‘so what’?</a:t>
          </a:r>
          <a:endParaRPr lang="ru-RU" sz="2400" dirty="0"/>
        </a:p>
      </dgm:t>
    </dgm:pt>
    <dgm:pt modelId="{28ED4BE2-029F-41CA-B192-4B26A4786080}" type="parTrans" cxnId="{82205EA2-96DC-4C80-80C3-E3EA5DC98B64}">
      <dgm:prSet/>
      <dgm:spPr/>
      <dgm:t>
        <a:bodyPr/>
        <a:lstStyle/>
        <a:p>
          <a:endParaRPr lang="ru-RU"/>
        </a:p>
      </dgm:t>
    </dgm:pt>
    <dgm:pt modelId="{B946C0C4-C638-4305-A644-7F35D4192D31}" type="sibTrans" cxnId="{82205EA2-96DC-4C80-80C3-E3EA5DC98B64}">
      <dgm:prSet/>
      <dgm:spPr/>
      <dgm:t>
        <a:bodyPr/>
        <a:lstStyle/>
        <a:p>
          <a:endParaRPr lang="ru-RU"/>
        </a:p>
      </dgm:t>
    </dgm:pt>
    <dgm:pt modelId="{09250F76-4FD4-45F7-8661-B7C7D9A73463}">
      <dgm:prSet phldrT="[Текст]" custT="1"/>
      <dgm:spPr/>
      <dgm:t>
        <a:bodyPr/>
        <a:lstStyle/>
        <a:p>
          <a:r>
            <a:rPr lang="en-US" sz="2400" dirty="0" smtClean="0"/>
            <a:t>Not too broad</a:t>
          </a:r>
          <a:endParaRPr lang="ru-RU" sz="2400" dirty="0"/>
        </a:p>
      </dgm:t>
    </dgm:pt>
    <dgm:pt modelId="{A511688A-12A2-439C-B2AC-5D188DAFEE26}" type="parTrans" cxnId="{3013FEE3-302D-4208-9989-26472F6C5C9D}">
      <dgm:prSet/>
      <dgm:spPr/>
      <dgm:t>
        <a:bodyPr/>
        <a:lstStyle/>
        <a:p>
          <a:endParaRPr lang="ru-RU"/>
        </a:p>
      </dgm:t>
    </dgm:pt>
    <dgm:pt modelId="{26EA88BF-B6AE-43D4-9E9A-A6608BCB5031}" type="sibTrans" cxnId="{3013FEE3-302D-4208-9989-26472F6C5C9D}">
      <dgm:prSet/>
      <dgm:spPr/>
      <dgm:t>
        <a:bodyPr/>
        <a:lstStyle/>
        <a:p>
          <a:endParaRPr lang="ru-RU"/>
        </a:p>
      </dgm:t>
    </dgm:pt>
    <dgm:pt modelId="{4A69C044-6E8B-48F3-B0A5-0E4855314487}">
      <dgm:prSet phldrT="[Текст]" custT="1"/>
      <dgm:spPr/>
      <dgm:t>
        <a:bodyPr/>
        <a:lstStyle/>
        <a:p>
          <a:r>
            <a:rPr lang="en-US" sz="2400" dirty="0" smtClean="0"/>
            <a:t>Not boring   </a:t>
          </a:r>
          <a:endParaRPr lang="ru-RU" sz="2400" dirty="0"/>
        </a:p>
      </dgm:t>
    </dgm:pt>
    <dgm:pt modelId="{5AAD97A3-D356-452E-9B05-713A331CC1B6}" type="parTrans" cxnId="{BE3ED6D7-E3CE-405C-A2E4-9D79C2B0F226}">
      <dgm:prSet/>
      <dgm:spPr/>
      <dgm:t>
        <a:bodyPr/>
        <a:lstStyle/>
        <a:p>
          <a:endParaRPr lang="ru-RU"/>
        </a:p>
      </dgm:t>
    </dgm:pt>
    <dgm:pt modelId="{B63C4A14-EE17-4713-89BE-3B1605F4BD5E}" type="sibTrans" cxnId="{BE3ED6D7-E3CE-405C-A2E4-9D79C2B0F226}">
      <dgm:prSet/>
      <dgm:spPr/>
      <dgm:t>
        <a:bodyPr/>
        <a:lstStyle/>
        <a:p>
          <a:endParaRPr lang="ru-RU"/>
        </a:p>
      </dgm:t>
    </dgm:pt>
    <dgm:pt modelId="{593D2CF2-B583-43AF-B386-6283E87091E1}" type="pres">
      <dgm:prSet presAssocID="{9B17ED99-3A99-4D85-ADA0-33D364F94574}" presName="Name0" presStyleCnt="0">
        <dgm:presLayoutVars>
          <dgm:dir/>
          <dgm:animLvl val="lvl"/>
          <dgm:resizeHandles val="exact"/>
        </dgm:presLayoutVars>
      </dgm:prSet>
      <dgm:spPr/>
      <dgm:t>
        <a:bodyPr/>
        <a:lstStyle/>
        <a:p>
          <a:endParaRPr lang="ru-RU"/>
        </a:p>
      </dgm:t>
    </dgm:pt>
    <dgm:pt modelId="{9C7FEE95-0E43-4157-B2B8-1A3DD075F206}" type="pres">
      <dgm:prSet presAssocID="{52A5EBFB-3690-4424-837F-A2668CCDA114}" presName="linNode" presStyleCnt="0"/>
      <dgm:spPr/>
    </dgm:pt>
    <dgm:pt modelId="{FEEF234B-960E-41D1-A839-F61B731021FA}" type="pres">
      <dgm:prSet presAssocID="{52A5EBFB-3690-4424-837F-A2668CCDA114}" presName="parentText" presStyleLbl="node1" presStyleIdx="0" presStyleCnt="3">
        <dgm:presLayoutVars>
          <dgm:chMax val="1"/>
          <dgm:bulletEnabled val="1"/>
        </dgm:presLayoutVars>
      </dgm:prSet>
      <dgm:spPr/>
      <dgm:t>
        <a:bodyPr/>
        <a:lstStyle/>
        <a:p>
          <a:endParaRPr lang="ru-RU"/>
        </a:p>
      </dgm:t>
    </dgm:pt>
    <dgm:pt modelId="{F8305308-93B8-4942-9E09-7334D1C7B494}" type="pres">
      <dgm:prSet presAssocID="{52A5EBFB-3690-4424-837F-A2668CCDA114}" presName="descendantText" presStyleLbl="alignAccFollowNode1" presStyleIdx="0" presStyleCnt="3">
        <dgm:presLayoutVars>
          <dgm:bulletEnabled val="1"/>
        </dgm:presLayoutVars>
      </dgm:prSet>
      <dgm:spPr/>
      <dgm:t>
        <a:bodyPr/>
        <a:lstStyle/>
        <a:p>
          <a:endParaRPr lang="ru-RU"/>
        </a:p>
      </dgm:t>
    </dgm:pt>
    <dgm:pt modelId="{A642F875-4AD8-4BCF-A7F2-31D51ED90893}" type="pres">
      <dgm:prSet presAssocID="{DC6D78B9-49CE-42B7-AB9C-21416F01ED2A}" presName="sp" presStyleCnt="0"/>
      <dgm:spPr/>
    </dgm:pt>
    <dgm:pt modelId="{5C3E1151-B7C7-40ED-ACCE-ACBBF06413A1}" type="pres">
      <dgm:prSet presAssocID="{BFB7010D-D260-4BC9-AE66-1F8FBF26263B}" presName="linNode" presStyleCnt="0"/>
      <dgm:spPr/>
    </dgm:pt>
    <dgm:pt modelId="{C0E21CFC-2B27-4E5E-9579-34FC03A0F28B}" type="pres">
      <dgm:prSet presAssocID="{BFB7010D-D260-4BC9-AE66-1F8FBF26263B}" presName="parentText" presStyleLbl="node1" presStyleIdx="1" presStyleCnt="3">
        <dgm:presLayoutVars>
          <dgm:chMax val="1"/>
          <dgm:bulletEnabled val="1"/>
        </dgm:presLayoutVars>
      </dgm:prSet>
      <dgm:spPr/>
      <dgm:t>
        <a:bodyPr/>
        <a:lstStyle/>
        <a:p>
          <a:endParaRPr lang="ru-RU"/>
        </a:p>
      </dgm:t>
    </dgm:pt>
    <dgm:pt modelId="{894E9728-D8CD-4C5D-8DE5-CE4EE6C28486}" type="pres">
      <dgm:prSet presAssocID="{BFB7010D-D260-4BC9-AE66-1F8FBF26263B}" presName="descendantText" presStyleLbl="alignAccFollowNode1" presStyleIdx="1" presStyleCnt="3">
        <dgm:presLayoutVars>
          <dgm:bulletEnabled val="1"/>
        </dgm:presLayoutVars>
      </dgm:prSet>
      <dgm:spPr/>
      <dgm:t>
        <a:bodyPr/>
        <a:lstStyle/>
        <a:p>
          <a:endParaRPr lang="ru-RU"/>
        </a:p>
      </dgm:t>
    </dgm:pt>
    <dgm:pt modelId="{993A8788-42D1-4726-95CE-14E27E72C7D6}" type="pres">
      <dgm:prSet presAssocID="{71E89B69-1FD9-48A9-BAFE-F4D4D77F8D0F}" presName="sp" presStyleCnt="0"/>
      <dgm:spPr/>
    </dgm:pt>
    <dgm:pt modelId="{B6E83975-3F33-49E6-8E80-4A840D272D62}" type="pres">
      <dgm:prSet presAssocID="{EB989210-E28A-4BE9-917D-55EBFE9ECCD1}" presName="linNode" presStyleCnt="0"/>
      <dgm:spPr/>
    </dgm:pt>
    <dgm:pt modelId="{AB69E2ED-30D7-4B51-8344-DFF6F54A3F7B}" type="pres">
      <dgm:prSet presAssocID="{EB989210-E28A-4BE9-917D-55EBFE9ECCD1}" presName="parentText" presStyleLbl="node1" presStyleIdx="2" presStyleCnt="3">
        <dgm:presLayoutVars>
          <dgm:chMax val="1"/>
          <dgm:bulletEnabled val="1"/>
        </dgm:presLayoutVars>
      </dgm:prSet>
      <dgm:spPr/>
      <dgm:t>
        <a:bodyPr/>
        <a:lstStyle/>
        <a:p>
          <a:endParaRPr lang="ru-RU"/>
        </a:p>
      </dgm:t>
    </dgm:pt>
    <dgm:pt modelId="{5A281DBA-7F40-497D-AED9-894B6DDBF494}" type="pres">
      <dgm:prSet presAssocID="{EB989210-E28A-4BE9-917D-55EBFE9ECCD1}" presName="descendantText" presStyleLbl="alignAccFollowNode1" presStyleIdx="2" presStyleCnt="3">
        <dgm:presLayoutVars>
          <dgm:bulletEnabled val="1"/>
        </dgm:presLayoutVars>
      </dgm:prSet>
      <dgm:spPr/>
      <dgm:t>
        <a:bodyPr/>
        <a:lstStyle/>
        <a:p>
          <a:endParaRPr lang="ru-RU"/>
        </a:p>
      </dgm:t>
    </dgm:pt>
  </dgm:ptLst>
  <dgm:cxnLst>
    <dgm:cxn modelId="{C36EB2E5-E5DD-B042-BCDD-E3ACCFFE8B5C}" type="presOf" srcId="{3CF8A5E7-73EA-4C87-B69B-B21CDD3D0AC0}" destId="{5A281DBA-7F40-497D-AED9-894B6DDBF494}" srcOrd="0" destOrd="1" presId="urn:microsoft.com/office/officeart/2005/8/layout/vList5"/>
    <dgm:cxn modelId="{DF10CD90-2BA6-4528-8DA1-9E94A1E097DB}" srcId="{9B17ED99-3A99-4D85-ADA0-33D364F94574}" destId="{EB989210-E28A-4BE9-917D-55EBFE9ECCD1}" srcOrd="2" destOrd="0" parTransId="{6C0B54BF-C771-42B0-9DFD-C9DD8A0B5DFB}" sibTransId="{5DB8A146-0049-47BC-8EF6-A77380005568}"/>
    <dgm:cxn modelId="{BE3ED6D7-E3CE-405C-A2E4-9D79C2B0F226}" srcId="{EB989210-E28A-4BE9-917D-55EBFE9ECCD1}" destId="{4A69C044-6E8B-48F3-B0A5-0E4855314487}" srcOrd="0" destOrd="0" parTransId="{5AAD97A3-D356-452E-9B05-713A331CC1B6}" sibTransId="{B63C4A14-EE17-4713-89BE-3B1605F4BD5E}"/>
    <dgm:cxn modelId="{F3D3F70A-F855-9C4A-81F0-E566B6C67578}" type="presOf" srcId="{82B9DEF4-8F95-4798-B4AB-2B9CE64BEA04}" destId="{F8305308-93B8-4942-9E09-7334D1C7B494}" srcOrd="0" destOrd="1" presId="urn:microsoft.com/office/officeart/2005/8/layout/vList5"/>
    <dgm:cxn modelId="{FEB2671D-DC54-CA42-807A-6FF3CCD7CA77}" type="presOf" srcId="{1AD53A0F-B9E0-430E-A3E9-4BA422EE54C3}" destId="{F8305308-93B8-4942-9E09-7334D1C7B494}" srcOrd="0" destOrd="0" presId="urn:microsoft.com/office/officeart/2005/8/layout/vList5"/>
    <dgm:cxn modelId="{735781DD-A876-4DC2-87B2-E9D79775FCC7}" srcId="{BFB7010D-D260-4BC9-AE66-1F8FBF26263B}" destId="{2B523278-9577-4DA1-811F-D4627809B36D}" srcOrd="1" destOrd="0" parTransId="{E97987DB-F4D1-484A-95EB-051D6263EB34}" sibTransId="{DA31772D-34D3-4452-9CB9-88CB417DFB51}"/>
    <dgm:cxn modelId="{C66E75C1-2A19-4097-9F74-F70AC99FBFF3}" srcId="{52A5EBFB-3690-4424-837F-A2668CCDA114}" destId="{1AD53A0F-B9E0-430E-A3E9-4BA422EE54C3}" srcOrd="0" destOrd="0" parTransId="{96DA55CE-F8AC-4E2B-A694-2F8BE397EC27}" sibTransId="{2581FCF2-C8D6-402E-9285-7F8764AE5453}"/>
    <dgm:cxn modelId="{415C1EA3-B286-4946-9B00-3C7DFE3060A8}" type="presOf" srcId="{52A5EBFB-3690-4424-837F-A2668CCDA114}" destId="{FEEF234B-960E-41D1-A839-F61B731021FA}" srcOrd="0" destOrd="0" presId="urn:microsoft.com/office/officeart/2005/8/layout/vList5"/>
    <dgm:cxn modelId="{E69AC28F-96ED-CF46-824C-8F6AC8C197C6}" type="presOf" srcId="{09250F76-4FD4-45F7-8661-B7C7D9A73463}" destId="{894E9728-D8CD-4C5D-8DE5-CE4EE6C28486}" srcOrd="0" destOrd="0" presId="urn:microsoft.com/office/officeart/2005/8/layout/vList5"/>
    <dgm:cxn modelId="{35DBEE10-045A-CC48-89BC-17682792A57F}" type="presOf" srcId="{EB989210-E28A-4BE9-917D-55EBFE9ECCD1}" destId="{AB69E2ED-30D7-4B51-8344-DFF6F54A3F7B}" srcOrd="0" destOrd="0" presId="urn:microsoft.com/office/officeart/2005/8/layout/vList5"/>
    <dgm:cxn modelId="{AEF4DF64-F66F-054F-9A3E-0F45D71E7645}" type="presOf" srcId="{BFB7010D-D260-4BC9-AE66-1F8FBF26263B}" destId="{C0E21CFC-2B27-4E5E-9579-34FC03A0F28B}" srcOrd="0" destOrd="0" presId="urn:microsoft.com/office/officeart/2005/8/layout/vList5"/>
    <dgm:cxn modelId="{00BB7275-9CCC-6D4B-A577-2229303FBCD3}" type="presOf" srcId="{2B523278-9577-4DA1-811F-D4627809B36D}" destId="{894E9728-D8CD-4C5D-8DE5-CE4EE6C28486}" srcOrd="0" destOrd="1" presId="urn:microsoft.com/office/officeart/2005/8/layout/vList5"/>
    <dgm:cxn modelId="{BCF29B6C-DB97-2345-A1B4-7714741C0B65}" type="presOf" srcId="{4A69C044-6E8B-48F3-B0A5-0E4855314487}" destId="{5A281DBA-7F40-497D-AED9-894B6DDBF494}" srcOrd="0" destOrd="0" presId="urn:microsoft.com/office/officeart/2005/8/layout/vList5"/>
    <dgm:cxn modelId="{E3F90AE1-4778-48F5-8258-462D15060ADF}" srcId="{9B17ED99-3A99-4D85-ADA0-33D364F94574}" destId="{52A5EBFB-3690-4424-837F-A2668CCDA114}" srcOrd="0" destOrd="0" parTransId="{2481FF48-2E1C-44CE-9F61-4450412C5C8B}" sibTransId="{DC6D78B9-49CE-42B7-AB9C-21416F01ED2A}"/>
    <dgm:cxn modelId="{47D45002-B5CA-48EE-96FE-2895F02EFA7D}" srcId="{9B17ED99-3A99-4D85-ADA0-33D364F94574}" destId="{BFB7010D-D260-4BC9-AE66-1F8FBF26263B}" srcOrd="1" destOrd="0" parTransId="{AE391F90-ED34-4550-9C81-7773BA6FEC8F}" sibTransId="{71E89B69-1FD9-48A9-BAFE-F4D4D77F8D0F}"/>
    <dgm:cxn modelId="{5A5AFF88-A87D-7F40-B723-34C84517B542}" type="presOf" srcId="{9B17ED99-3A99-4D85-ADA0-33D364F94574}" destId="{593D2CF2-B583-43AF-B386-6283E87091E1}" srcOrd="0" destOrd="0" presId="urn:microsoft.com/office/officeart/2005/8/layout/vList5"/>
    <dgm:cxn modelId="{F001EAE0-1C59-4F08-A6FF-FA02BDAD087C}" srcId="{52A5EBFB-3690-4424-837F-A2668CCDA114}" destId="{82B9DEF4-8F95-4798-B4AB-2B9CE64BEA04}" srcOrd="1" destOrd="0" parTransId="{B7716FE8-3485-4022-A7C1-F4B3FF4EEA5D}" sibTransId="{F4432BC0-B0B0-4A19-9505-31D0211F04EE}"/>
    <dgm:cxn modelId="{82205EA2-96DC-4C80-80C3-E3EA5DC98B64}" srcId="{EB989210-E28A-4BE9-917D-55EBFE9ECCD1}" destId="{3CF8A5E7-73EA-4C87-B69B-B21CDD3D0AC0}" srcOrd="1" destOrd="0" parTransId="{28ED4BE2-029F-41CA-B192-4B26A4786080}" sibTransId="{B946C0C4-C638-4305-A644-7F35D4192D31}"/>
    <dgm:cxn modelId="{3013FEE3-302D-4208-9989-26472F6C5C9D}" srcId="{BFB7010D-D260-4BC9-AE66-1F8FBF26263B}" destId="{09250F76-4FD4-45F7-8661-B7C7D9A73463}" srcOrd="0" destOrd="0" parTransId="{A511688A-12A2-439C-B2AC-5D188DAFEE26}" sibTransId="{26EA88BF-B6AE-43D4-9E9A-A6608BCB5031}"/>
    <dgm:cxn modelId="{4FEFDC04-6788-2B44-8A9F-2B1A670AFB2D}" type="presParOf" srcId="{593D2CF2-B583-43AF-B386-6283E87091E1}" destId="{9C7FEE95-0E43-4157-B2B8-1A3DD075F206}" srcOrd="0" destOrd="0" presId="urn:microsoft.com/office/officeart/2005/8/layout/vList5"/>
    <dgm:cxn modelId="{CD00E226-9840-EB4F-AC0A-203F406480EB}" type="presParOf" srcId="{9C7FEE95-0E43-4157-B2B8-1A3DD075F206}" destId="{FEEF234B-960E-41D1-A839-F61B731021FA}" srcOrd="0" destOrd="0" presId="urn:microsoft.com/office/officeart/2005/8/layout/vList5"/>
    <dgm:cxn modelId="{F753000E-B47C-0541-AF91-9563CA64C5CC}" type="presParOf" srcId="{9C7FEE95-0E43-4157-B2B8-1A3DD075F206}" destId="{F8305308-93B8-4942-9E09-7334D1C7B494}" srcOrd="1" destOrd="0" presId="urn:microsoft.com/office/officeart/2005/8/layout/vList5"/>
    <dgm:cxn modelId="{09DDE515-20DE-634B-B901-E1C62BAF53CF}" type="presParOf" srcId="{593D2CF2-B583-43AF-B386-6283E87091E1}" destId="{A642F875-4AD8-4BCF-A7F2-31D51ED90893}" srcOrd="1" destOrd="0" presId="urn:microsoft.com/office/officeart/2005/8/layout/vList5"/>
    <dgm:cxn modelId="{F0BAAD82-34A6-3740-8B36-231E5CF04A0D}" type="presParOf" srcId="{593D2CF2-B583-43AF-B386-6283E87091E1}" destId="{5C3E1151-B7C7-40ED-ACCE-ACBBF06413A1}" srcOrd="2" destOrd="0" presId="urn:microsoft.com/office/officeart/2005/8/layout/vList5"/>
    <dgm:cxn modelId="{60418075-1899-894C-BBB8-AB92D95CA0DE}" type="presParOf" srcId="{5C3E1151-B7C7-40ED-ACCE-ACBBF06413A1}" destId="{C0E21CFC-2B27-4E5E-9579-34FC03A0F28B}" srcOrd="0" destOrd="0" presId="urn:microsoft.com/office/officeart/2005/8/layout/vList5"/>
    <dgm:cxn modelId="{0F36F109-00E9-6943-9BCE-CE0AC830B33C}" type="presParOf" srcId="{5C3E1151-B7C7-40ED-ACCE-ACBBF06413A1}" destId="{894E9728-D8CD-4C5D-8DE5-CE4EE6C28486}" srcOrd="1" destOrd="0" presId="urn:microsoft.com/office/officeart/2005/8/layout/vList5"/>
    <dgm:cxn modelId="{62583FD2-3933-CC47-B25C-18CDFB6BE761}" type="presParOf" srcId="{593D2CF2-B583-43AF-B386-6283E87091E1}" destId="{993A8788-42D1-4726-95CE-14E27E72C7D6}" srcOrd="3" destOrd="0" presId="urn:microsoft.com/office/officeart/2005/8/layout/vList5"/>
    <dgm:cxn modelId="{C17A8095-B4DC-3047-9D8C-F1275D121ED3}" type="presParOf" srcId="{593D2CF2-B583-43AF-B386-6283E87091E1}" destId="{B6E83975-3F33-49E6-8E80-4A840D272D62}" srcOrd="4" destOrd="0" presId="urn:microsoft.com/office/officeart/2005/8/layout/vList5"/>
    <dgm:cxn modelId="{A5EF2AA8-7572-844B-9075-225B56C4D2CA}" type="presParOf" srcId="{B6E83975-3F33-49E6-8E80-4A840D272D62}" destId="{AB69E2ED-30D7-4B51-8344-DFF6F54A3F7B}" srcOrd="0" destOrd="0" presId="urn:microsoft.com/office/officeart/2005/8/layout/vList5"/>
    <dgm:cxn modelId="{2B1AEB1C-0271-DA44-8413-AA1417EF39BA}" type="presParOf" srcId="{B6E83975-3F33-49E6-8E80-4A840D272D62}" destId="{5A281DBA-7F40-497D-AED9-894B6DDBF49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05308-93B8-4942-9E09-7334D1C7B494}">
      <dsp:nvSpPr>
        <dsp:cNvPr id="0" name=""/>
        <dsp:cNvSpPr/>
      </dsp:nvSpPr>
      <dsp:spPr>
        <a:xfrm rot="5400000">
          <a:off x="4883491" y="-1821141"/>
          <a:ext cx="1218009"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Not obvious</a:t>
          </a:r>
          <a:endParaRPr lang="ru-RU" sz="2400" kern="1200" dirty="0"/>
        </a:p>
        <a:p>
          <a:pPr marL="228600" lvl="1" indent="-228600" algn="l" defTabSz="1066800">
            <a:lnSpc>
              <a:spcPct val="90000"/>
            </a:lnSpc>
            <a:spcBef>
              <a:spcPct val="0"/>
            </a:spcBef>
            <a:spcAft>
              <a:spcPct val="15000"/>
            </a:spcAft>
            <a:buChar char="••"/>
          </a:pPr>
          <a:r>
            <a:rPr lang="en-US" sz="2400" kern="1200" dirty="0" smtClean="0"/>
            <a:t>Some readers can disagree </a:t>
          </a:r>
          <a:endParaRPr lang="ru-RU" sz="2400" kern="1200" dirty="0"/>
        </a:p>
      </dsp:txBody>
      <dsp:txXfrm rot="-5400000">
        <a:off x="2907792" y="214016"/>
        <a:ext cx="5109950" cy="1099093"/>
      </dsp:txXfrm>
    </dsp:sp>
    <dsp:sp modelId="{FEEF234B-960E-41D1-A839-F61B731021FA}">
      <dsp:nvSpPr>
        <dsp:cNvPr id="0" name=""/>
        <dsp:cNvSpPr/>
      </dsp:nvSpPr>
      <dsp:spPr>
        <a:xfrm>
          <a:off x="0" y="2306"/>
          <a:ext cx="2907792" cy="1522511"/>
        </a:xfrm>
        <a:prstGeom prst="roundRect">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Disputable</a:t>
          </a:r>
          <a:endParaRPr lang="ru-RU" sz="2400" kern="1200" dirty="0"/>
        </a:p>
      </dsp:txBody>
      <dsp:txXfrm>
        <a:off x="74323" y="76629"/>
        <a:ext cx="2759146" cy="1373865"/>
      </dsp:txXfrm>
    </dsp:sp>
    <dsp:sp modelId="{894E9728-D8CD-4C5D-8DE5-CE4EE6C28486}">
      <dsp:nvSpPr>
        <dsp:cNvPr id="0" name=""/>
        <dsp:cNvSpPr/>
      </dsp:nvSpPr>
      <dsp:spPr>
        <a:xfrm rot="5400000">
          <a:off x="4883491" y="-222504"/>
          <a:ext cx="1218009"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Not too broad</a:t>
          </a:r>
          <a:endParaRPr lang="ru-RU" sz="2400" kern="1200" dirty="0"/>
        </a:p>
        <a:p>
          <a:pPr marL="228600" lvl="1" indent="-228600" algn="l" defTabSz="1066800">
            <a:lnSpc>
              <a:spcPct val="90000"/>
            </a:lnSpc>
            <a:spcBef>
              <a:spcPct val="0"/>
            </a:spcBef>
            <a:spcAft>
              <a:spcPct val="15000"/>
            </a:spcAft>
            <a:buChar char="••"/>
          </a:pPr>
          <a:r>
            <a:rPr lang="en-US" sz="2400" kern="1200" dirty="0" smtClean="0"/>
            <a:t>Your position is clear</a:t>
          </a:r>
          <a:endParaRPr lang="ru-RU" sz="2400" kern="1200" dirty="0"/>
        </a:p>
      </dsp:txBody>
      <dsp:txXfrm rot="-5400000">
        <a:off x="2907792" y="1812653"/>
        <a:ext cx="5109950" cy="1099093"/>
      </dsp:txXfrm>
    </dsp:sp>
    <dsp:sp modelId="{C0E21CFC-2B27-4E5E-9579-34FC03A0F28B}">
      <dsp:nvSpPr>
        <dsp:cNvPr id="0" name=""/>
        <dsp:cNvSpPr/>
      </dsp:nvSpPr>
      <dsp:spPr>
        <a:xfrm>
          <a:off x="0" y="1600944"/>
          <a:ext cx="2907792" cy="1522511"/>
        </a:xfrm>
        <a:prstGeom prst="roundRect">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Focused</a:t>
          </a:r>
          <a:endParaRPr lang="ru-RU" sz="2400" kern="1200" dirty="0"/>
        </a:p>
      </dsp:txBody>
      <dsp:txXfrm>
        <a:off x="74323" y="1675267"/>
        <a:ext cx="2759146" cy="1373865"/>
      </dsp:txXfrm>
    </dsp:sp>
    <dsp:sp modelId="{5A281DBA-7F40-497D-AED9-894B6DDBF494}">
      <dsp:nvSpPr>
        <dsp:cNvPr id="0" name=""/>
        <dsp:cNvSpPr/>
      </dsp:nvSpPr>
      <dsp:spPr>
        <a:xfrm rot="5400000">
          <a:off x="4883491" y="1376133"/>
          <a:ext cx="1218009" cy="516940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Not boring   </a:t>
          </a:r>
          <a:endParaRPr lang="ru-RU" sz="2400" kern="1200" dirty="0"/>
        </a:p>
        <a:p>
          <a:pPr marL="228600" lvl="1" indent="-228600" algn="l" defTabSz="1066800">
            <a:lnSpc>
              <a:spcPct val="90000"/>
            </a:lnSpc>
            <a:spcBef>
              <a:spcPct val="0"/>
            </a:spcBef>
            <a:spcAft>
              <a:spcPct val="15000"/>
            </a:spcAft>
            <a:buChar char="••"/>
          </a:pPr>
          <a:r>
            <a:rPr lang="en-US" sz="2400" kern="1200" dirty="0" smtClean="0"/>
            <a:t>Readers won’t say ‘so what’?</a:t>
          </a:r>
          <a:endParaRPr lang="ru-RU" sz="2400" kern="1200" dirty="0"/>
        </a:p>
      </dsp:txBody>
      <dsp:txXfrm rot="-5400000">
        <a:off x="2907792" y="3411290"/>
        <a:ext cx="5109950" cy="1099093"/>
      </dsp:txXfrm>
    </dsp:sp>
    <dsp:sp modelId="{AB69E2ED-30D7-4B51-8344-DFF6F54A3F7B}">
      <dsp:nvSpPr>
        <dsp:cNvPr id="0" name=""/>
        <dsp:cNvSpPr/>
      </dsp:nvSpPr>
      <dsp:spPr>
        <a:xfrm>
          <a:off x="0" y="3199581"/>
          <a:ext cx="2907792" cy="1522511"/>
        </a:xfrm>
        <a:prstGeom prst="roundRect">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Relevant</a:t>
          </a:r>
          <a:endParaRPr lang="ru-RU" sz="2400" kern="1200" dirty="0"/>
        </a:p>
      </dsp:txBody>
      <dsp:txXfrm>
        <a:off x="74323" y="3273904"/>
        <a:ext cx="2759146" cy="137386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September 9,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September 9,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September 9,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September 9,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September 9,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September 9,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September 9,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September 9,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September 9,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September 9,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September 9,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September 9, 2014</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guide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761101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writing</a:t>
            </a:r>
            <a:endParaRPr lang="en-US" dirty="0"/>
          </a:p>
        </p:txBody>
      </p:sp>
      <p:sp>
        <p:nvSpPr>
          <p:cNvPr id="3" name="Content Placeholder 2"/>
          <p:cNvSpPr>
            <a:spLocks noGrp="1"/>
          </p:cNvSpPr>
          <p:nvPr>
            <p:ph idx="1"/>
          </p:nvPr>
        </p:nvSpPr>
        <p:spPr/>
        <p:txBody>
          <a:bodyPr>
            <a:normAutofit lnSpcReduction="10000"/>
          </a:bodyPr>
          <a:lstStyle/>
          <a:p>
            <a:r>
              <a:rPr lang="en-US" dirty="0" smtClean="0"/>
              <a:t>AP – style thesis includes:</a:t>
            </a:r>
          </a:p>
          <a:p>
            <a:pPr lvl="1"/>
            <a:r>
              <a:rPr lang="en-US" dirty="0" smtClean="0"/>
              <a:t>Specific categories of similarity that will be covered</a:t>
            </a:r>
          </a:p>
          <a:p>
            <a:pPr lvl="1"/>
            <a:r>
              <a:rPr lang="en-US" dirty="0" smtClean="0"/>
              <a:t>Specific categories of differences that will be covered</a:t>
            </a:r>
          </a:p>
          <a:p>
            <a:pPr lvl="1"/>
            <a:r>
              <a:rPr lang="en-US" dirty="0" smtClean="0"/>
              <a:t>Takes a debatable stand ( including whether they are MORE SIMILAR or MORE DIFFERENT ).</a:t>
            </a:r>
          </a:p>
          <a:p>
            <a:pPr lvl="1"/>
            <a:r>
              <a:rPr lang="en-US" dirty="0" smtClean="0"/>
              <a:t>Provides “plausible conjecture” as to why they are more similar or different beyond the categories already given.</a:t>
            </a:r>
          </a:p>
          <a:p>
            <a:pPr lvl="1"/>
            <a:endParaRPr lang="en-US" dirty="0"/>
          </a:p>
          <a:p>
            <a:pPr marL="468630" lvl="1" indent="0" algn="ctr">
              <a:buNone/>
            </a:pPr>
            <a:r>
              <a:rPr lang="en-US" dirty="0" smtClean="0"/>
              <a:t>EXAMPLE:</a:t>
            </a:r>
          </a:p>
          <a:p>
            <a:pPr marL="468630" lvl="1" indent="0" algn="ctr">
              <a:buNone/>
            </a:pPr>
            <a:r>
              <a:rPr lang="en-US" dirty="0" smtClean="0"/>
              <a:t> ( From the “Dogs” Essay )</a:t>
            </a:r>
          </a:p>
          <a:p>
            <a:pPr marL="468630" lvl="1" indent="0">
              <a:buNone/>
            </a:pPr>
            <a:r>
              <a:rPr lang="en-US" dirty="0"/>
              <a:t> </a:t>
            </a:r>
            <a:r>
              <a:rPr lang="en-US" dirty="0" smtClean="0"/>
              <a:t>    While owning a dog has its disadvantages ( cost, training ), the benefits ( love, companionship ) outweigh this because humans have an inborn need for interaction.</a:t>
            </a:r>
          </a:p>
        </p:txBody>
      </p:sp>
    </p:spTree>
    <p:extLst>
      <p:ext uri="{BB962C8B-B14F-4D97-AF65-F5344CB8AC3E}">
        <p14:creationId xmlns:p14="http://schemas.microsoft.com/office/powerpoint/2010/main" val="31796804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a:xfrm>
            <a:off x="381000" y="214313"/>
            <a:ext cx="8763000" cy="762000"/>
          </a:xfrm>
        </p:spPr>
        <p:txBody>
          <a:bodyPr/>
          <a:lstStyle/>
          <a:p>
            <a:pPr eaLnBrk="1" hangingPunct="1"/>
            <a:r>
              <a:rPr lang="en-US" sz="3000">
                <a:latin typeface="Arial" charset="0"/>
                <a:ea typeface="ＭＳ Ｐゴシック" charset="0"/>
                <a:cs typeface="ＭＳ Ｐゴシック" charset="0"/>
              </a:rPr>
              <a:t>A </a:t>
            </a:r>
            <a:r>
              <a:rPr lang="en-US" sz="3000" u="sng">
                <a:solidFill>
                  <a:srgbClr val="BADDE1"/>
                </a:solidFill>
                <a:latin typeface="Arial" charset="0"/>
                <a:ea typeface="ＭＳ Ｐゴシック" charset="0"/>
                <a:cs typeface="ＭＳ Ｐゴシック" charset="0"/>
              </a:rPr>
              <a:t>thesis statement</a:t>
            </a:r>
            <a:r>
              <a:rPr lang="en-US" sz="3000">
                <a:latin typeface="Arial" charset="0"/>
                <a:ea typeface="ＭＳ Ｐゴシック" charset="0"/>
                <a:cs typeface="ＭＳ Ｐゴシック" charset="0"/>
              </a:rPr>
              <a:t> is</a:t>
            </a:r>
            <a:endParaRPr lang="ru-RU" sz="3000">
              <a:latin typeface="Arial" charset="0"/>
              <a:ea typeface="ＭＳ Ｐゴシック" charset="0"/>
              <a:cs typeface="ＭＳ Ｐゴシック" charset="0"/>
            </a:endParaRPr>
          </a:p>
        </p:txBody>
      </p:sp>
      <p:sp>
        <p:nvSpPr>
          <p:cNvPr id="15362" name="Содержимое 2"/>
          <p:cNvSpPr>
            <a:spLocks noGrp="1"/>
          </p:cNvSpPr>
          <p:nvPr>
            <p:ph idx="1"/>
          </p:nvPr>
        </p:nvSpPr>
        <p:spPr/>
        <p:txBody>
          <a:bodyPr>
            <a:normAutofit fontScale="92500" lnSpcReduction="10000"/>
          </a:bodyPr>
          <a:lstStyle/>
          <a:p>
            <a:pPr eaLnBrk="1" hangingPunct="1">
              <a:buFontTx/>
              <a:buNone/>
            </a:pPr>
            <a:endParaRPr lang="en-US" sz="3000" dirty="0">
              <a:latin typeface="Arial" charset="0"/>
              <a:ea typeface="ＭＳ Ｐゴシック" charset="0"/>
              <a:cs typeface="ＭＳ Ｐゴシック" charset="0"/>
            </a:endParaRPr>
          </a:p>
          <a:p>
            <a:pPr eaLnBrk="1" hangingPunct="1">
              <a:lnSpc>
                <a:spcPct val="150000"/>
              </a:lnSpc>
              <a:buFontTx/>
              <a:buNone/>
            </a:pPr>
            <a:r>
              <a:rPr lang="en-US" sz="2400" dirty="0">
                <a:latin typeface="Arial" charset="0"/>
                <a:ea typeface="ＭＳ Ｐゴシック" charset="0"/>
                <a:cs typeface="ＭＳ Ｐゴシック" charset="0"/>
              </a:rPr>
              <a:t>	a sentence that tells readers </a:t>
            </a:r>
            <a:r>
              <a:rPr lang="en-US" sz="2400" u="sng" dirty="0">
                <a:solidFill>
                  <a:schemeClr val="tx1">
                    <a:lumMod val="95000"/>
                  </a:schemeClr>
                </a:solidFill>
                <a:latin typeface="Arial" charset="0"/>
                <a:ea typeface="ＭＳ Ｐゴシック" charset="0"/>
                <a:cs typeface="ＭＳ Ｐゴシック" charset="0"/>
              </a:rPr>
              <a:t>the main points </a:t>
            </a:r>
            <a:r>
              <a:rPr lang="en-US" sz="2400" dirty="0">
                <a:latin typeface="Arial" charset="0"/>
                <a:ea typeface="ＭＳ Ｐゴシック" charset="0"/>
                <a:cs typeface="ＭＳ Ｐゴシック" charset="0"/>
              </a:rPr>
              <a:t>your paper covers and in </a:t>
            </a:r>
            <a:r>
              <a:rPr lang="en-US" sz="2400" u="sng" dirty="0">
                <a:latin typeface="Arial" charset="0"/>
                <a:ea typeface="ＭＳ Ｐゴシック" charset="0"/>
                <a:cs typeface="ＭＳ Ｐゴシック" charset="0"/>
              </a:rPr>
              <a:t>what order</a:t>
            </a:r>
            <a:r>
              <a:rPr lang="en-US" sz="2400" u="sng" dirty="0">
                <a:solidFill>
                  <a:srgbClr val="00B050"/>
                </a:solidFill>
                <a:latin typeface="Arial" charset="0"/>
                <a:ea typeface="ＭＳ Ｐゴシック" charset="0"/>
                <a:cs typeface="ＭＳ Ｐゴシック" charset="0"/>
              </a:rPr>
              <a:t> </a:t>
            </a:r>
            <a:r>
              <a:rPr lang="en-US" sz="2400" dirty="0">
                <a:latin typeface="Arial" charset="0"/>
                <a:ea typeface="ＭＳ Ｐゴシック" charset="0"/>
                <a:cs typeface="ＭＳ Ｐゴシック" charset="0"/>
              </a:rPr>
              <a:t>they appear. </a:t>
            </a:r>
          </a:p>
          <a:p>
            <a:pPr eaLnBrk="1" hangingPunct="1">
              <a:lnSpc>
                <a:spcPct val="150000"/>
              </a:lnSpc>
              <a:buFontTx/>
              <a:buNone/>
            </a:pPr>
            <a:r>
              <a:rPr lang="en-US" sz="2400" dirty="0">
                <a:latin typeface="Arial" charset="0"/>
                <a:ea typeface="ＭＳ Ｐゴシック" charset="0"/>
                <a:cs typeface="ＭＳ Ｐゴシック" charset="0"/>
              </a:rPr>
              <a:t>	</a:t>
            </a:r>
            <a:endParaRPr lang="en-US" sz="2400" dirty="0">
              <a:solidFill>
                <a:srgbClr val="00B050"/>
              </a:solidFill>
              <a:latin typeface="Arial" charset="0"/>
              <a:ea typeface="ＭＳ Ｐゴシック" charset="0"/>
              <a:cs typeface="ＭＳ Ｐゴシック" charset="0"/>
            </a:endParaRPr>
          </a:p>
          <a:p>
            <a:pPr eaLnBrk="1" hangingPunct="1">
              <a:lnSpc>
                <a:spcPct val="150000"/>
              </a:lnSpc>
              <a:buFontTx/>
              <a:buNone/>
            </a:pPr>
            <a:r>
              <a:rPr lang="en-US" sz="2400" dirty="0">
                <a:solidFill>
                  <a:srgbClr val="00B050"/>
                </a:solidFill>
                <a:latin typeface="Arial" charset="0"/>
                <a:ea typeface="ＭＳ Ｐゴシック" charset="0"/>
                <a:cs typeface="ＭＳ Ｐゴシック" charset="0"/>
              </a:rPr>
              <a:t>	</a:t>
            </a:r>
            <a:r>
              <a:rPr lang="en-US" sz="2400" dirty="0">
                <a:latin typeface="Arial" charset="0"/>
                <a:ea typeface="ＭＳ Ｐゴシック" charset="0"/>
                <a:cs typeface="ＭＳ Ｐゴシック" charset="0"/>
              </a:rPr>
              <a:t>It is your entire paper squeezed in </a:t>
            </a:r>
            <a:r>
              <a:rPr lang="en-US" sz="2400" u="sng" dirty="0">
                <a:solidFill>
                  <a:srgbClr val="FFFFFF"/>
                </a:solidFill>
                <a:latin typeface="Arial" charset="0"/>
                <a:ea typeface="ＭＳ Ｐゴシック" charset="0"/>
                <a:cs typeface="ＭＳ Ｐゴシック" charset="0"/>
              </a:rPr>
              <a:t>1 sentence</a:t>
            </a:r>
            <a:r>
              <a:rPr lang="en-US" sz="2400" dirty="0">
                <a:latin typeface="Arial" charset="0"/>
                <a:ea typeface="ＭＳ Ｐゴシック" charset="0"/>
                <a:cs typeface="ＭＳ Ｐゴシック" charset="0"/>
              </a:rPr>
              <a:t> at the end of the introduction.</a:t>
            </a:r>
          </a:p>
          <a:p>
            <a:pPr eaLnBrk="1" hangingPunct="1">
              <a:buFontTx/>
              <a:buNone/>
            </a:pPr>
            <a:r>
              <a:rPr lang="en-US" sz="3000" dirty="0">
                <a:latin typeface="Arial" charset="0"/>
                <a:ea typeface="ＭＳ Ｐゴシック" charset="0"/>
                <a:cs typeface="ＭＳ Ｐゴシック" charset="0"/>
              </a:rPr>
              <a:t>	</a:t>
            </a:r>
          </a:p>
          <a:p>
            <a:pPr eaLnBrk="1" hangingPunct="1">
              <a:buFontTx/>
              <a:buNone/>
            </a:pPr>
            <a:endParaRPr lang="en-US" sz="3000" dirty="0">
              <a:latin typeface="Arial" charset="0"/>
              <a:ea typeface="ＭＳ Ｐゴシック" charset="0"/>
              <a:cs typeface="ＭＳ Ｐゴシック" charset="0"/>
            </a:endParaRPr>
          </a:p>
          <a:p>
            <a:pPr eaLnBrk="1" hangingPunct="1"/>
            <a:endParaRPr lang="en-US" sz="3000" dirty="0">
              <a:latin typeface="Arial" charset="0"/>
              <a:ea typeface="ＭＳ Ｐゴシック" charset="0"/>
              <a:cs typeface="ＭＳ Ｐゴシック" charset="0"/>
            </a:endParaRPr>
          </a:p>
          <a:p>
            <a:pPr eaLnBrk="1" hangingPunct="1"/>
            <a:endParaRPr lang="en-US" sz="3000" dirty="0">
              <a:latin typeface="Arial" charset="0"/>
              <a:ea typeface="ＭＳ Ｐゴシック" charset="0"/>
              <a:cs typeface="ＭＳ Ｐゴシック" charset="0"/>
            </a:endParaRPr>
          </a:p>
          <a:p>
            <a:pPr eaLnBrk="1" hangingPunct="1"/>
            <a:endParaRPr lang="en-US" dirty="0">
              <a:latin typeface="Arial" charset="0"/>
              <a:ea typeface="ＭＳ Ｐゴシック" charset="0"/>
              <a:cs typeface="ＭＳ Ｐゴシック" charset="0"/>
            </a:endParaRPr>
          </a:p>
          <a:p>
            <a:pPr eaLnBrk="1" hangingPunct="1"/>
            <a:endParaRPr lang="ru-RU"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381000" y="214313"/>
            <a:ext cx="8763000" cy="762000"/>
          </a:xfrm>
        </p:spPr>
        <p:txBody>
          <a:bodyPr/>
          <a:lstStyle/>
          <a:p>
            <a:pPr eaLnBrk="1" hangingPunct="1"/>
            <a:r>
              <a:rPr lang="en-US" sz="3000">
                <a:latin typeface="Arial" charset="0"/>
                <a:ea typeface="ＭＳ Ｐゴシック" charset="0"/>
                <a:cs typeface="ＭＳ Ｐゴシック" charset="0"/>
              </a:rPr>
              <a:t>A </a:t>
            </a:r>
            <a:r>
              <a:rPr lang="en-US" sz="3000" u="sng">
                <a:solidFill>
                  <a:srgbClr val="BADDE1"/>
                </a:solidFill>
                <a:latin typeface="Arial" charset="0"/>
                <a:ea typeface="ＭＳ Ｐゴシック" charset="0"/>
                <a:cs typeface="ＭＳ Ｐゴシック" charset="0"/>
              </a:rPr>
              <a:t>thesis statement</a:t>
            </a:r>
            <a:r>
              <a:rPr lang="en-US" sz="3000">
                <a:solidFill>
                  <a:srgbClr val="BADDE1"/>
                </a:solidFill>
                <a:latin typeface="Arial" charset="0"/>
                <a:ea typeface="ＭＳ Ｐゴシック" charset="0"/>
                <a:cs typeface="ＭＳ Ｐゴシック" charset="0"/>
              </a:rPr>
              <a:t> </a:t>
            </a:r>
            <a:r>
              <a:rPr lang="en-US" sz="3000">
                <a:latin typeface="Arial" charset="0"/>
                <a:ea typeface="ＭＳ Ｐゴシック" charset="0"/>
                <a:cs typeface="ＭＳ Ｐゴシック" charset="0"/>
              </a:rPr>
              <a:t>includes</a:t>
            </a:r>
            <a:endParaRPr lang="ru-RU" sz="3000">
              <a:latin typeface="Arial" charset="0"/>
              <a:ea typeface="ＭＳ Ｐゴシック" charset="0"/>
              <a:cs typeface="ＭＳ Ｐゴシック" charset="0"/>
            </a:endParaRPr>
          </a:p>
        </p:txBody>
      </p:sp>
      <p:sp>
        <p:nvSpPr>
          <p:cNvPr id="16387" name="Содержимое 2"/>
          <p:cNvSpPr>
            <a:spLocks noGrp="1"/>
          </p:cNvSpPr>
          <p:nvPr>
            <p:ph idx="1"/>
          </p:nvPr>
        </p:nvSpPr>
        <p:spPr>
          <a:xfrm>
            <a:off x="685800" y="1147462"/>
            <a:ext cx="7772400" cy="4186539"/>
          </a:xfrm>
        </p:spPr>
        <p:txBody>
          <a:bodyPr/>
          <a:lstStyle/>
          <a:p>
            <a:pPr eaLnBrk="1" hangingPunct="1">
              <a:buFontTx/>
              <a:buNone/>
              <a:defRPr/>
            </a:pPr>
            <a:endParaRPr lang="en-US" sz="2400" dirty="0">
              <a:latin typeface="Arial" charset="0"/>
              <a:ea typeface="ＭＳ Ｐゴシック" charset="0"/>
              <a:cs typeface="ＭＳ Ｐゴシック" charset="0"/>
            </a:endParaRPr>
          </a:p>
          <a:p>
            <a:pPr eaLnBrk="1" hangingPunct="1">
              <a:defRPr/>
            </a:pPr>
            <a:r>
              <a:rPr lang="en-US" sz="2400" dirty="0">
                <a:latin typeface="Arial" charset="0"/>
                <a:ea typeface="ＭＳ Ｐゴシック" charset="0"/>
                <a:cs typeface="ＭＳ Ｐゴシック" charset="0"/>
              </a:rPr>
              <a:t>your distinct </a:t>
            </a:r>
            <a:r>
              <a:rPr lang="en-US" sz="2400" dirty="0">
                <a:solidFill>
                  <a:srgbClr val="FFFFFF"/>
                </a:solidFill>
                <a:latin typeface="Arial" charset="0"/>
                <a:ea typeface="ＭＳ Ｐゴシック" charset="0"/>
                <a:cs typeface="ＭＳ Ｐゴシック" charset="0"/>
              </a:rPr>
              <a:t>standpoint</a:t>
            </a:r>
            <a:r>
              <a:rPr lang="en-US" sz="2400" dirty="0">
                <a:solidFill>
                  <a:srgbClr val="FF0000"/>
                </a:solidFill>
                <a:latin typeface="Arial" charset="0"/>
                <a:ea typeface="ＭＳ Ｐゴシック" charset="0"/>
                <a:cs typeface="ＭＳ Ｐゴシック" charset="0"/>
              </a:rPr>
              <a:t> </a:t>
            </a:r>
            <a:r>
              <a:rPr lang="en-US" sz="2400" dirty="0">
                <a:latin typeface="Arial" charset="0"/>
                <a:ea typeface="ＭＳ Ｐゴシック" charset="0"/>
                <a:cs typeface="ＭＳ Ｐゴシック" charset="0"/>
              </a:rPr>
              <a:t>on the subject</a:t>
            </a:r>
            <a:r>
              <a:rPr lang="en-US" sz="2400" dirty="0" smtClean="0">
                <a:latin typeface="Arial" charset="0"/>
                <a:ea typeface="ＭＳ Ｐゴシック" charset="0"/>
                <a:cs typeface="ＭＳ Ｐゴシック" charset="0"/>
              </a:rPr>
              <a:t>; i.e.: “taking a stand” ( “the civilizations are </a:t>
            </a:r>
            <a:r>
              <a:rPr lang="en-US" sz="2400" u="sng" dirty="0" smtClean="0">
                <a:latin typeface="Arial" charset="0"/>
                <a:ea typeface="ＭＳ Ｐゴシック" charset="0"/>
                <a:cs typeface="ＭＳ Ｐゴシック" charset="0"/>
              </a:rPr>
              <a:t>more</a:t>
            </a:r>
            <a:r>
              <a:rPr lang="en-US" sz="2400" dirty="0" smtClean="0">
                <a:latin typeface="Arial" charset="0"/>
                <a:ea typeface="ＭＳ Ｐゴシック" charset="0"/>
                <a:cs typeface="ＭＳ Ｐゴシック" charset="0"/>
              </a:rPr>
              <a:t> similar in..”)  One word can establish your standpoint!</a:t>
            </a:r>
          </a:p>
          <a:p>
            <a:pPr eaLnBrk="1" hangingPunct="1">
              <a:defRPr/>
            </a:pPr>
            <a:endParaRPr lang="en-US" sz="2400" dirty="0">
              <a:latin typeface="Arial" charset="0"/>
              <a:ea typeface="ＭＳ Ｐゴシック" charset="0"/>
              <a:cs typeface="ＭＳ Ｐゴシック" charset="0"/>
            </a:endParaRPr>
          </a:p>
          <a:p>
            <a:pPr eaLnBrk="1" hangingPunct="1">
              <a:defRPr/>
            </a:pPr>
            <a:r>
              <a:rPr lang="en-US" sz="2400" dirty="0">
                <a:latin typeface="Arial" charset="0"/>
                <a:ea typeface="ＭＳ Ｐゴシック" charset="0"/>
                <a:cs typeface="ＭＳ Ｐゴシック" charset="0"/>
              </a:rPr>
              <a:t>a </a:t>
            </a:r>
            <a:r>
              <a:rPr lang="en-US" sz="2400" u="sng" dirty="0">
                <a:latin typeface="Arial" charset="0"/>
                <a:ea typeface="ＭＳ Ｐゴシック" charset="0"/>
                <a:cs typeface="ＭＳ Ｐゴシック" charset="0"/>
              </a:rPr>
              <a:t>brief</a:t>
            </a:r>
            <a:r>
              <a:rPr lang="en-US" sz="2400" u="sng" dirty="0">
                <a:solidFill>
                  <a:srgbClr val="FFFFFF"/>
                </a:solidFill>
                <a:latin typeface="Arial" charset="0"/>
                <a:ea typeface="ＭＳ Ｐゴシック" charset="0"/>
                <a:cs typeface="ＭＳ Ｐゴシック" charset="0"/>
              </a:rPr>
              <a:t> summary </a:t>
            </a:r>
            <a:r>
              <a:rPr lang="en-US" sz="2400" dirty="0">
                <a:latin typeface="Arial" charset="0"/>
                <a:ea typeface="ＭＳ Ｐゴシック" charset="0"/>
                <a:cs typeface="ＭＳ Ｐゴシック" charset="0"/>
              </a:rPr>
              <a:t>of the main arguments</a:t>
            </a:r>
            <a:r>
              <a:rPr lang="en-US" sz="2400" dirty="0" smtClean="0">
                <a:latin typeface="Arial" charset="0"/>
                <a:ea typeface="ＭＳ Ｐゴシック" charset="0"/>
                <a:cs typeface="ＭＳ Ｐゴシック" charset="0"/>
              </a:rPr>
              <a:t>;</a:t>
            </a:r>
          </a:p>
          <a:p>
            <a:pPr eaLnBrk="1" hangingPunct="1">
              <a:defRPr/>
            </a:pPr>
            <a:endParaRPr lang="en-US" sz="2400" dirty="0">
              <a:latin typeface="Arial" charset="0"/>
              <a:ea typeface="ＭＳ Ｐゴシック" charset="0"/>
              <a:cs typeface="ＭＳ Ｐゴシック" charset="0"/>
            </a:endParaRPr>
          </a:p>
          <a:p>
            <a:pPr eaLnBrk="1" hangingPunct="1">
              <a:defRPr/>
            </a:pPr>
            <a:r>
              <a:rPr lang="en-US" sz="2400" dirty="0">
                <a:latin typeface="Arial" charset="0"/>
                <a:ea typeface="ＭＳ Ｐゴシック" charset="0"/>
                <a:cs typeface="ＭＳ Ｐゴシック" charset="0"/>
              </a:rPr>
              <a:t>a </a:t>
            </a:r>
            <a:r>
              <a:rPr lang="en-US" sz="2400" u="sng" dirty="0">
                <a:solidFill>
                  <a:srgbClr val="FFFFFF"/>
                </a:solidFill>
                <a:latin typeface="Arial" charset="0"/>
                <a:ea typeface="ＭＳ Ｐゴシック" charset="0"/>
                <a:cs typeface="ＭＳ Ｐゴシック" charset="0"/>
              </a:rPr>
              <a:t>roadmap</a:t>
            </a:r>
            <a:r>
              <a:rPr lang="en-US" sz="2400" dirty="0">
                <a:latin typeface="Arial" charset="0"/>
                <a:ea typeface="ＭＳ Ｐゴシック" charset="0"/>
                <a:cs typeface="ＭＳ Ｐゴシック" charset="0"/>
              </a:rPr>
              <a:t> for the paper.</a:t>
            </a:r>
          </a:p>
          <a:p>
            <a:pPr eaLnBrk="1" hangingPunct="1">
              <a:buFontTx/>
              <a:buNone/>
              <a:defRPr/>
            </a:pPr>
            <a:endParaRPr lang="ru-RU"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a:xfrm>
            <a:off x="381000" y="214313"/>
            <a:ext cx="8763000" cy="762000"/>
          </a:xfrm>
        </p:spPr>
        <p:txBody>
          <a:bodyPr/>
          <a:lstStyle/>
          <a:p>
            <a:pPr eaLnBrk="1" hangingPunct="1"/>
            <a:r>
              <a:rPr lang="en-US" sz="3000">
                <a:latin typeface="Arial" charset="0"/>
                <a:ea typeface="ＭＳ Ｐゴシック" charset="0"/>
                <a:cs typeface="ＭＳ Ｐゴシック" charset="0"/>
              </a:rPr>
              <a:t>FAQ on </a:t>
            </a:r>
            <a:r>
              <a:rPr lang="en-US" sz="3000" u="sng">
                <a:solidFill>
                  <a:srgbClr val="BADDE1"/>
                </a:solidFill>
                <a:latin typeface="Arial" charset="0"/>
                <a:ea typeface="ＭＳ Ｐゴシック" charset="0"/>
                <a:cs typeface="ＭＳ Ｐゴシック" charset="0"/>
              </a:rPr>
              <a:t>thesis statements:</a:t>
            </a:r>
            <a:endParaRPr lang="ru-RU" sz="3000">
              <a:latin typeface="Arial" charset="0"/>
              <a:ea typeface="ＭＳ Ｐゴシック" charset="0"/>
              <a:cs typeface="ＭＳ Ｐゴシック" charset="0"/>
            </a:endParaRPr>
          </a:p>
        </p:txBody>
      </p:sp>
      <p:sp>
        <p:nvSpPr>
          <p:cNvPr id="17410" name="Содержимое 2"/>
          <p:cNvSpPr>
            <a:spLocks noGrp="1"/>
          </p:cNvSpPr>
          <p:nvPr>
            <p:ph idx="1"/>
          </p:nvPr>
        </p:nvSpPr>
        <p:spPr>
          <a:xfrm>
            <a:off x="685800" y="1052812"/>
            <a:ext cx="7772400" cy="4638602"/>
          </a:xfrm>
        </p:spPr>
        <p:txBody>
          <a:bodyPr>
            <a:normAutofit fontScale="62500" lnSpcReduction="20000"/>
          </a:bodyPr>
          <a:lstStyle/>
          <a:p>
            <a:pPr eaLnBrk="1" hangingPunct="1">
              <a:buFontTx/>
              <a:buNone/>
            </a:pPr>
            <a:endParaRPr lang="en-US" sz="2000" dirty="0">
              <a:latin typeface="Arial" charset="0"/>
              <a:ea typeface="ＭＳ Ｐゴシック" charset="0"/>
              <a:cs typeface="ＭＳ Ｐゴシック" charset="0"/>
            </a:endParaRPr>
          </a:p>
          <a:p>
            <a:pPr eaLnBrk="1" hangingPunct="1">
              <a:buFontTx/>
              <a:buNone/>
            </a:pPr>
            <a:r>
              <a:rPr lang="en-US" sz="3600" dirty="0">
                <a:latin typeface="Arial" charset="0"/>
                <a:ea typeface="ＭＳ Ｐゴシック" charset="0"/>
                <a:cs typeface="ＭＳ Ｐゴシック" charset="0"/>
              </a:rPr>
              <a:t>1) Does every paper need a </a:t>
            </a:r>
            <a:r>
              <a:rPr lang="en-US" sz="3600" u="sng" dirty="0">
                <a:solidFill>
                  <a:srgbClr val="8AC6CD"/>
                </a:solidFill>
                <a:latin typeface="Arial" charset="0"/>
                <a:ea typeface="ＭＳ Ｐゴシック" charset="0"/>
                <a:cs typeface="ＭＳ Ｐゴシック" charset="0"/>
              </a:rPr>
              <a:t>thesis statement</a:t>
            </a:r>
            <a:r>
              <a:rPr lang="en-US" sz="3600" dirty="0">
                <a:latin typeface="Arial" charset="0"/>
                <a:ea typeface="ＭＳ Ｐゴシック" charset="0"/>
                <a:cs typeface="ＭＳ Ｐゴシック" charset="0"/>
              </a:rPr>
              <a:t>?</a:t>
            </a:r>
          </a:p>
          <a:p>
            <a:pPr eaLnBrk="1" hangingPunct="1">
              <a:buFontTx/>
              <a:buNone/>
            </a:pPr>
            <a:r>
              <a:rPr lang="en-US" sz="3600" dirty="0">
                <a:latin typeface="Arial" charset="0"/>
                <a:ea typeface="ＭＳ Ｐゴシック" charset="0"/>
                <a:cs typeface="ＭＳ Ｐゴシック" charset="0"/>
              </a:rPr>
              <a:t>	- Yes.</a:t>
            </a:r>
          </a:p>
          <a:p>
            <a:pPr eaLnBrk="1" hangingPunct="1">
              <a:buFontTx/>
              <a:buNone/>
            </a:pPr>
            <a:endParaRPr lang="en-US" sz="3600" dirty="0">
              <a:latin typeface="Arial" charset="0"/>
              <a:ea typeface="ＭＳ Ｐゴシック" charset="0"/>
              <a:cs typeface="ＭＳ Ｐゴシック" charset="0"/>
            </a:endParaRPr>
          </a:p>
          <a:p>
            <a:pPr eaLnBrk="1" hangingPunct="1">
              <a:buFontTx/>
              <a:buNone/>
            </a:pPr>
            <a:r>
              <a:rPr lang="en-US" sz="3600" dirty="0">
                <a:latin typeface="Arial" charset="0"/>
                <a:ea typeface="ＭＳ Ｐゴシック" charset="0"/>
                <a:cs typeface="ＭＳ Ｐゴシック" charset="0"/>
              </a:rPr>
              <a:t>2) Where do I put it?</a:t>
            </a:r>
          </a:p>
          <a:p>
            <a:pPr eaLnBrk="1" hangingPunct="1">
              <a:buFontTx/>
              <a:buNone/>
            </a:pPr>
            <a:r>
              <a:rPr lang="en-US" sz="3600" dirty="0">
                <a:latin typeface="Arial" charset="0"/>
                <a:ea typeface="ＭＳ Ｐゴシック" charset="0"/>
                <a:cs typeface="ＭＳ Ｐゴシック" charset="0"/>
              </a:rPr>
              <a:t>	- At the end of the introduction.</a:t>
            </a:r>
          </a:p>
          <a:p>
            <a:pPr eaLnBrk="1" hangingPunct="1">
              <a:buFontTx/>
              <a:buNone/>
            </a:pPr>
            <a:endParaRPr lang="en-US" sz="3600" dirty="0">
              <a:latin typeface="Arial" charset="0"/>
              <a:ea typeface="ＭＳ Ｐゴシック" charset="0"/>
              <a:cs typeface="ＭＳ Ｐゴシック" charset="0"/>
            </a:endParaRPr>
          </a:p>
          <a:p>
            <a:pPr eaLnBrk="1" hangingPunct="1">
              <a:buFontTx/>
              <a:buNone/>
            </a:pPr>
            <a:r>
              <a:rPr lang="en-US" sz="3600" dirty="0">
                <a:latin typeface="Arial" charset="0"/>
                <a:ea typeface="ＭＳ Ｐゴシック" charset="0"/>
                <a:cs typeface="ＭＳ Ｐゴシック" charset="0"/>
              </a:rPr>
              <a:t>3) Can it be longer than 1 sentence?</a:t>
            </a:r>
          </a:p>
          <a:p>
            <a:pPr eaLnBrk="1" hangingPunct="1">
              <a:buFontTx/>
              <a:buNone/>
            </a:pPr>
            <a:r>
              <a:rPr lang="en-US" sz="3600" dirty="0">
                <a:latin typeface="Arial" charset="0"/>
                <a:ea typeface="ＭＳ Ｐゴシック" charset="0"/>
                <a:cs typeface="ＭＳ Ｐゴシック" charset="0"/>
              </a:rPr>
              <a:t> 	- No. </a:t>
            </a:r>
          </a:p>
          <a:p>
            <a:pPr eaLnBrk="1" hangingPunct="1">
              <a:buFontTx/>
              <a:buNone/>
            </a:pPr>
            <a:endParaRPr lang="en-US" sz="3600" dirty="0">
              <a:latin typeface="Arial" charset="0"/>
              <a:ea typeface="ＭＳ Ｐゴシック" charset="0"/>
              <a:cs typeface="ＭＳ Ｐゴシック" charset="0"/>
            </a:endParaRPr>
          </a:p>
          <a:p>
            <a:pPr eaLnBrk="1" hangingPunct="1">
              <a:buFontTx/>
              <a:buNone/>
            </a:pPr>
            <a:r>
              <a:rPr lang="en-US" sz="3600" dirty="0">
                <a:latin typeface="Arial" charset="0"/>
                <a:ea typeface="ＭＳ Ｐゴシック" charset="0"/>
                <a:cs typeface="ＭＳ Ｐゴシック" charset="0"/>
              </a:rPr>
              <a:t>4) Can I rewrite it if I change my mind?</a:t>
            </a:r>
          </a:p>
          <a:p>
            <a:pPr eaLnBrk="1" hangingPunct="1">
              <a:buFontTx/>
              <a:buNone/>
            </a:pPr>
            <a:r>
              <a:rPr lang="en-US" sz="3600" dirty="0">
                <a:latin typeface="Arial" charset="0"/>
                <a:ea typeface="ＭＳ Ｐゴシック" charset="0"/>
                <a:cs typeface="ＭＳ Ｐゴシック" charset="0"/>
              </a:rPr>
              <a:t> </a:t>
            </a:r>
            <a:r>
              <a:rPr lang="en-US" sz="3200" dirty="0">
                <a:latin typeface="Arial" charset="0"/>
                <a:ea typeface="ＭＳ Ｐゴシック" charset="0"/>
                <a:cs typeface="ＭＳ Ｐゴシック" charset="0"/>
              </a:rPr>
              <a:t>	- Sure. Revisit your </a:t>
            </a:r>
            <a:r>
              <a:rPr lang="en-US" sz="3200" u="sng" dirty="0">
                <a:solidFill>
                  <a:srgbClr val="8AC6CD"/>
                </a:solidFill>
                <a:latin typeface="Arial" charset="0"/>
                <a:ea typeface="ＭＳ Ｐゴシック" charset="0"/>
                <a:cs typeface="ＭＳ Ｐゴシック" charset="0"/>
              </a:rPr>
              <a:t>thesis statement</a:t>
            </a:r>
            <a:r>
              <a:rPr lang="en-US" sz="3200" dirty="0">
                <a:latin typeface="Arial" charset="0"/>
                <a:ea typeface="ＭＳ Ｐゴシック" charset="0"/>
                <a:cs typeface="ＭＳ Ｐゴシック" charset="0"/>
              </a:rPr>
              <a:t> as you work on the paper.  </a:t>
            </a:r>
          </a:p>
          <a:p>
            <a:pPr eaLnBrk="1" hangingPunct="1">
              <a:buFontTx/>
              <a:buNone/>
            </a:pPr>
            <a:endParaRPr lang="en-US" sz="3600" dirty="0">
              <a:latin typeface="Arial" charset="0"/>
              <a:ea typeface="ＭＳ Ｐゴシック" charset="0"/>
              <a:cs typeface="ＭＳ Ｐゴシック" charset="0"/>
            </a:endParaRPr>
          </a:p>
          <a:p>
            <a:pPr eaLnBrk="1" hangingPunct="1">
              <a:buFontTx/>
              <a:buNone/>
            </a:pPr>
            <a:endParaRPr lang="ru-RU" sz="36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a:xfrm>
            <a:off x="381000" y="214313"/>
            <a:ext cx="8763000" cy="762000"/>
          </a:xfrm>
        </p:spPr>
        <p:txBody>
          <a:bodyPr/>
          <a:lstStyle/>
          <a:p>
            <a:pPr eaLnBrk="1" hangingPunct="1"/>
            <a:r>
              <a:rPr lang="en-US" sz="3000">
                <a:latin typeface="Arial" charset="0"/>
                <a:ea typeface="ＭＳ Ｐゴシック" charset="0"/>
                <a:cs typeface="ＭＳ Ｐゴシック" charset="0"/>
              </a:rPr>
              <a:t>A strong </a:t>
            </a:r>
            <a:r>
              <a:rPr lang="en-US" sz="3000" u="sng">
                <a:solidFill>
                  <a:srgbClr val="BADDE1"/>
                </a:solidFill>
                <a:latin typeface="Arial" charset="0"/>
                <a:ea typeface="ＭＳ Ｐゴシック" charset="0"/>
                <a:cs typeface="ＭＳ Ｐゴシック" charset="0"/>
              </a:rPr>
              <a:t>thesis statement</a:t>
            </a:r>
            <a:r>
              <a:rPr lang="en-US" sz="3000">
                <a:latin typeface="Arial" charset="0"/>
                <a:ea typeface="ＭＳ Ｐゴシック" charset="0"/>
                <a:cs typeface="ＭＳ Ｐゴシック" charset="0"/>
              </a:rPr>
              <a:t> is</a:t>
            </a:r>
            <a:endParaRPr lang="ru-RU" sz="3000">
              <a:latin typeface="Arial" charset="0"/>
              <a:ea typeface="ＭＳ Ｐゴシック" charset="0"/>
              <a:cs typeface="ＭＳ Ｐゴシック" charset="0"/>
            </a:endParaRPr>
          </a:p>
        </p:txBody>
      </p:sp>
      <p:graphicFrame>
        <p:nvGraphicFramePr>
          <p:cNvPr id="6" name="Содержимое 5"/>
          <p:cNvGraphicFramePr>
            <a:graphicFrameLocks noGrp="1"/>
          </p:cNvGraphicFramePr>
          <p:nvPr>
            <p:ph idx="1"/>
          </p:nvPr>
        </p:nvGraphicFramePr>
        <p:xfrm>
          <a:off x="914400" y="1524000"/>
          <a:ext cx="8077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pPr eaLnBrk="1" hangingPunct="1"/>
            <a:r>
              <a:rPr lang="en-US" sz="3000">
                <a:latin typeface="Arial" charset="0"/>
                <a:ea typeface="ＭＳ Ｐゴシック" charset="0"/>
                <a:cs typeface="ＭＳ Ｐゴシック" charset="0"/>
              </a:rPr>
              <a:t>A </a:t>
            </a:r>
            <a:r>
              <a:rPr lang="en-US" sz="3000" u="sng">
                <a:solidFill>
                  <a:srgbClr val="BADDE1"/>
                </a:solidFill>
                <a:latin typeface="Arial" charset="0"/>
                <a:ea typeface="ＭＳ Ｐゴシック" charset="0"/>
                <a:cs typeface="ＭＳ Ｐゴシック" charset="0"/>
              </a:rPr>
              <a:t>thesis statement</a:t>
            </a:r>
            <a:r>
              <a:rPr lang="en-US" sz="3000">
                <a:solidFill>
                  <a:srgbClr val="BADDE1"/>
                </a:solidFill>
                <a:latin typeface="Arial" charset="0"/>
                <a:ea typeface="ＭＳ Ｐゴシック" charset="0"/>
                <a:cs typeface="ＭＳ Ｐゴシック" charset="0"/>
              </a:rPr>
              <a:t> </a:t>
            </a:r>
            <a:r>
              <a:rPr lang="en-US" sz="3000">
                <a:latin typeface="Arial" charset="0"/>
                <a:ea typeface="ＭＳ Ｐゴシック" charset="0"/>
                <a:cs typeface="ＭＳ Ｐゴシック" charset="0"/>
              </a:rPr>
              <a:t>and how it relates to the rest of the paper</a:t>
            </a:r>
            <a:endParaRPr lang="ru-RU" sz="3000">
              <a:latin typeface="Arial" charset="0"/>
              <a:ea typeface="ＭＳ Ｐゴシック" charset="0"/>
              <a:cs typeface="ＭＳ Ｐゴシック" charset="0"/>
            </a:endParaRPr>
          </a:p>
        </p:txBody>
      </p:sp>
      <p:sp>
        <p:nvSpPr>
          <p:cNvPr id="19458" name="Содержимое 2"/>
          <p:cNvSpPr>
            <a:spLocks noGrp="1"/>
          </p:cNvSpPr>
          <p:nvPr>
            <p:ph idx="1"/>
          </p:nvPr>
        </p:nvSpPr>
        <p:spPr/>
        <p:txBody>
          <a:bodyPr>
            <a:normAutofit fontScale="92500" lnSpcReduction="10000"/>
          </a:bodyPr>
          <a:lstStyle/>
          <a:p>
            <a:pPr eaLnBrk="1" hangingPunct="1">
              <a:buFontTx/>
              <a:buNone/>
            </a:pPr>
            <a:r>
              <a:rPr lang="en-US" sz="2400">
                <a:latin typeface="Arial" charset="0"/>
                <a:ea typeface="ＭＳ Ｐゴシック" charset="0"/>
                <a:cs typeface="ＭＳ Ｐゴシック" charset="0"/>
              </a:rPr>
              <a:t>A </a:t>
            </a:r>
            <a:r>
              <a:rPr lang="en-US" sz="2400" u="sng">
                <a:solidFill>
                  <a:srgbClr val="8AC6CD"/>
                </a:solidFill>
                <a:latin typeface="Arial" charset="0"/>
                <a:ea typeface="ＭＳ Ｐゴシック" charset="0"/>
                <a:cs typeface="ＭＳ Ｐゴシック" charset="0"/>
              </a:rPr>
              <a:t>thesis statement</a:t>
            </a:r>
            <a:r>
              <a:rPr lang="en-US" sz="2400">
                <a:solidFill>
                  <a:srgbClr val="8AC6CD"/>
                </a:solidFill>
                <a:latin typeface="Arial" charset="0"/>
                <a:ea typeface="ＭＳ Ｐゴシック" charset="0"/>
                <a:cs typeface="ＭＳ Ｐゴシック" charset="0"/>
              </a:rPr>
              <a:t> </a:t>
            </a:r>
            <a:r>
              <a:rPr lang="en-US" sz="2400">
                <a:latin typeface="Arial" charset="0"/>
                <a:ea typeface="ＭＳ Ｐゴシック" charset="0"/>
                <a:cs typeface="ＭＳ Ｐゴシック" charset="0"/>
              </a:rPr>
              <a:t>should:</a:t>
            </a:r>
          </a:p>
          <a:p>
            <a:pPr eaLnBrk="1" hangingPunct="1"/>
            <a:r>
              <a:rPr lang="en-US" sz="2400">
                <a:latin typeface="Arial" charset="0"/>
                <a:ea typeface="ＭＳ Ｐゴシック" charset="0"/>
                <a:cs typeface="ＭＳ Ｐゴシック" charset="0"/>
              </a:rPr>
              <a:t>answer the questions </a:t>
            </a:r>
            <a:r>
              <a:rPr lang="ja-JP" altLang="en-US" sz="2400">
                <a:latin typeface="Arial" charset="0"/>
                <a:ea typeface="ＭＳ Ｐゴシック" charset="0"/>
                <a:cs typeface="ＭＳ Ｐゴシック" charset="0"/>
              </a:rPr>
              <a:t>‘</a:t>
            </a:r>
            <a:r>
              <a:rPr lang="en-US" altLang="ja-JP" sz="2400">
                <a:solidFill>
                  <a:srgbClr val="00B050"/>
                </a:solidFill>
                <a:latin typeface="Arial" charset="0"/>
                <a:ea typeface="ＭＳ Ｐゴシック" charset="0"/>
                <a:cs typeface="ＭＳ Ｐゴシック" charset="0"/>
              </a:rPr>
              <a:t>how</a:t>
            </a:r>
            <a:r>
              <a:rPr lang="ja-JP" altLang="en-US" sz="2400">
                <a:latin typeface="Arial" charset="0"/>
                <a:ea typeface="ＭＳ Ｐゴシック" charset="0"/>
                <a:cs typeface="ＭＳ Ｐゴシック" charset="0"/>
              </a:rPr>
              <a:t>’</a:t>
            </a:r>
            <a:r>
              <a:rPr lang="en-US" altLang="ja-JP" sz="2400">
                <a:latin typeface="Arial" charset="0"/>
                <a:ea typeface="ＭＳ Ｐゴシック" charset="0"/>
                <a:cs typeface="ＭＳ Ｐゴシック" charset="0"/>
              </a:rPr>
              <a:t> and/or </a:t>
            </a:r>
            <a:r>
              <a:rPr lang="ja-JP" altLang="en-US" sz="2400">
                <a:latin typeface="Arial" charset="0"/>
                <a:ea typeface="ＭＳ Ｐゴシック" charset="0"/>
                <a:cs typeface="ＭＳ Ｐゴシック" charset="0"/>
              </a:rPr>
              <a:t>‘</a:t>
            </a:r>
            <a:r>
              <a:rPr lang="en-US" altLang="ja-JP" sz="2400">
                <a:solidFill>
                  <a:srgbClr val="00B050"/>
                </a:solidFill>
                <a:latin typeface="Arial" charset="0"/>
                <a:ea typeface="ＭＳ Ｐゴシック" charset="0"/>
                <a:cs typeface="ＭＳ Ｐゴシック" charset="0"/>
              </a:rPr>
              <a:t>why</a:t>
            </a:r>
            <a:r>
              <a:rPr lang="ja-JP" altLang="en-US" sz="2400">
                <a:latin typeface="Arial" charset="0"/>
                <a:ea typeface="ＭＳ Ｐゴシック" charset="0"/>
                <a:cs typeface="ＭＳ Ｐゴシック" charset="0"/>
              </a:rPr>
              <a:t>’</a:t>
            </a:r>
            <a:r>
              <a:rPr lang="en-US" altLang="ja-JP" sz="2400">
                <a:latin typeface="Arial" charset="0"/>
                <a:ea typeface="ＭＳ Ｐゴシック" charset="0"/>
                <a:cs typeface="ＭＳ Ｐゴシック" charset="0"/>
              </a:rPr>
              <a:t>;</a:t>
            </a:r>
          </a:p>
          <a:p>
            <a:pPr eaLnBrk="1" hangingPunct="1"/>
            <a:r>
              <a:rPr lang="en-US" sz="2400">
                <a:latin typeface="Arial" charset="0"/>
                <a:ea typeface="ＭＳ Ｐゴシック" charset="0"/>
                <a:cs typeface="ＭＳ Ｐゴシック" charset="0"/>
              </a:rPr>
              <a:t>provide the logic of the paper;</a:t>
            </a:r>
          </a:p>
          <a:p>
            <a:pPr eaLnBrk="1" hangingPunct="1"/>
            <a:r>
              <a:rPr lang="en-US" sz="2400">
                <a:latin typeface="Arial" charset="0"/>
                <a:ea typeface="ＭＳ Ｐゴシック" charset="0"/>
                <a:cs typeface="ＭＳ Ｐゴシック" charset="0"/>
              </a:rPr>
              <a:t>cover the entire paper.</a:t>
            </a:r>
          </a:p>
          <a:p>
            <a:pPr eaLnBrk="1" hangingPunct="1">
              <a:buFontTx/>
              <a:buNone/>
            </a:pPr>
            <a:endParaRPr lang="en-US" sz="2400">
              <a:latin typeface="Arial" charset="0"/>
              <a:ea typeface="ＭＳ Ｐゴシック" charset="0"/>
              <a:cs typeface="ＭＳ Ｐゴシック" charset="0"/>
            </a:endParaRPr>
          </a:p>
          <a:p>
            <a:pPr eaLnBrk="1" hangingPunct="1">
              <a:buFontTx/>
              <a:buNone/>
            </a:pPr>
            <a:r>
              <a:rPr lang="en-US" sz="2400">
                <a:latin typeface="Arial" charset="0"/>
                <a:ea typeface="ＭＳ Ｐゴシック" charset="0"/>
                <a:cs typeface="ＭＳ Ｐゴシック" charset="0"/>
              </a:rPr>
              <a:t>The rest of the paper should:</a:t>
            </a:r>
          </a:p>
          <a:p>
            <a:pPr eaLnBrk="1" hangingPunct="1"/>
            <a:r>
              <a:rPr lang="en-US" sz="2400">
                <a:latin typeface="Arial" charset="0"/>
                <a:ea typeface="ＭＳ Ｐゴシック" charset="0"/>
                <a:cs typeface="ＭＳ Ｐゴシック" charset="0"/>
              </a:rPr>
              <a:t>echo a </a:t>
            </a:r>
            <a:r>
              <a:rPr lang="en-US" sz="2400" u="sng">
                <a:solidFill>
                  <a:srgbClr val="8AC6CD"/>
                </a:solidFill>
                <a:latin typeface="Arial" charset="0"/>
                <a:ea typeface="ＭＳ Ｐゴシック" charset="0"/>
                <a:cs typeface="ＭＳ Ｐゴシック" charset="0"/>
              </a:rPr>
              <a:t>thesis statement</a:t>
            </a:r>
            <a:r>
              <a:rPr lang="en-US" sz="2400">
                <a:solidFill>
                  <a:srgbClr val="8AC6CD"/>
                </a:solidFill>
                <a:latin typeface="Arial" charset="0"/>
                <a:ea typeface="ＭＳ Ｐゴシック" charset="0"/>
                <a:cs typeface="ＭＳ Ｐゴシック" charset="0"/>
              </a:rPr>
              <a:t> </a:t>
            </a:r>
            <a:r>
              <a:rPr lang="en-US" sz="2400">
                <a:latin typeface="Arial" charset="0"/>
                <a:ea typeface="ＭＳ Ｐゴシック" charset="0"/>
                <a:cs typeface="ＭＳ Ｐゴシック" charset="0"/>
              </a:rPr>
              <a:t>in every sentence;</a:t>
            </a:r>
          </a:p>
          <a:p>
            <a:pPr eaLnBrk="1" hangingPunct="1"/>
            <a:r>
              <a:rPr lang="en-US" sz="2400">
                <a:latin typeface="Arial" charset="0"/>
                <a:ea typeface="ＭＳ Ｐゴシック" charset="0"/>
                <a:cs typeface="ＭＳ Ｐゴシック" charset="0"/>
              </a:rPr>
              <a:t>prove that the </a:t>
            </a:r>
            <a:r>
              <a:rPr lang="en-US" sz="2400" u="sng">
                <a:solidFill>
                  <a:srgbClr val="8AC6CD"/>
                </a:solidFill>
                <a:latin typeface="Arial" charset="0"/>
                <a:ea typeface="ＭＳ Ｐゴシック" charset="0"/>
                <a:cs typeface="ＭＳ Ｐゴシック" charset="0"/>
              </a:rPr>
              <a:t>thesis statement</a:t>
            </a:r>
            <a:r>
              <a:rPr lang="en-US" sz="2400">
                <a:latin typeface="Arial" charset="0"/>
                <a:ea typeface="ＭＳ Ｐゴシック" charset="0"/>
                <a:cs typeface="ＭＳ Ｐゴシック" charset="0"/>
              </a:rPr>
              <a:t> is correct;</a:t>
            </a:r>
          </a:p>
          <a:p>
            <a:pPr eaLnBrk="1" hangingPunct="1"/>
            <a:r>
              <a:rPr lang="en-US" sz="2400">
                <a:latin typeface="Arial" charset="0"/>
                <a:ea typeface="ＭＳ Ｐゴシック" charset="0"/>
                <a:cs typeface="ＭＳ Ｐゴシック" charset="0"/>
              </a:rPr>
              <a:t>repeat a rephrased </a:t>
            </a:r>
            <a:r>
              <a:rPr lang="en-US" sz="2400" u="sng">
                <a:solidFill>
                  <a:srgbClr val="8AC6CD"/>
                </a:solidFill>
                <a:latin typeface="Arial" charset="0"/>
                <a:ea typeface="ＭＳ Ｐゴシック" charset="0"/>
                <a:cs typeface="ＭＳ Ｐゴシック" charset="0"/>
              </a:rPr>
              <a:t>thesis statement</a:t>
            </a:r>
            <a:r>
              <a:rPr lang="en-US" sz="2400">
                <a:solidFill>
                  <a:srgbClr val="8AC6CD"/>
                </a:solidFill>
                <a:latin typeface="Arial" charset="0"/>
                <a:ea typeface="ＭＳ Ｐゴシック" charset="0"/>
                <a:cs typeface="ＭＳ Ｐゴシック" charset="0"/>
              </a:rPr>
              <a:t> </a:t>
            </a:r>
            <a:r>
              <a:rPr lang="en-US" sz="2400">
                <a:latin typeface="Arial" charset="0"/>
                <a:ea typeface="ＭＳ Ｐゴシック" charset="0"/>
                <a:cs typeface="ＭＳ Ｐゴシック" charset="0"/>
              </a:rPr>
              <a:t>in the conclusion.</a:t>
            </a:r>
            <a:endParaRPr lang="ru-RU" sz="240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381000" y="214313"/>
            <a:ext cx="8763000" cy="762000"/>
          </a:xfrm>
        </p:spPr>
        <p:txBody>
          <a:bodyPr/>
          <a:lstStyle/>
          <a:p>
            <a:pPr eaLnBrk="1" hangingPunct="1"/>
            <a:r>
              <a:rPr lang="en-US" sz="3000">
                <a:latin typeface="Arial" charset="0"/>
                <a:ea typeface="ＭＳ Ｐゴシック" charset="0"/>
                <a:cs typeface="ＭＳ Ｐゴシック" charset="0"/>
              </a:rPr>
              <a:t>5 Groups of Never-Use Words:</a:t>
            </a:r>
            <a:endParaRPr lang="ru-RU" sz="3000">
              <a:latin typeface="Arial" charset="0"/>
              <a:ea typeface="ＭＳ Ｐゴシック" charset="0"/>
              <a:cs typeface="ＭＳ Ｐゴシック" charset="0"/>
            </a:endParaRPr>
          </a:p>
        </p:txBody>
      </p:sp>
      <p:sp>
        <p:nvSpPr>
          <p:cNvPr id="20482" name="Содержимое 2"/>
          <p:cNvSpPr>
            <a:spLocks noGrp="1"/>
          </p:cNvSpPr>
          <p:nvPr>
            <p:ph idx="1"/>
          </p:nvPr>
        </p:nvSpPr>
        <p:spPr>
          <a:xfrm>
            <a:off x="685800" y="976313"/>
            <a:ext cx="7772400" cy="4357688"/>
          </a:xfrm>
        </p:spPr>
        <p:txBody>
          <a:bodyPr>
            <a:normAutofit/>
          </a:bodyPr>
          <a:lstStyle/>
          <a:p>
            <a:pPr marL="68580" indent="0" eaLnBrk="1" hangingPunct="1">
              <a:buNone/>
            </a:pPr>
            <a:endParaRPr lang="en-US" sz="2400" dirty="0">
              <a:latin typeface="Arial" charset="0"/>
              <a:ea typeface="ＭＳ Ｐゴシック" charset="0"/>
              <a:cs typeface="ＭＳ Ｐゴシック" charset="0"/>
            </a:endParaRPr>
          </a:p>
          <a:p>
            <a:pPr eaLnBrk="1" hangingPunct="1"/>
            <a:r>
              <a:rPr lang="en-US" sz="2800" dirty="0">
                <a:latin typeface="Arial" charset="0"/>
                <a:ea typeface="ＭＳ Ｐゴシック" charset="0"/>
                <a:cs typeface="ＭＳ Ｐゴシック" charset="0"/>
              </a:rPr>
              <a:t>Personal pronouns – </a:t>
            </a:r>
            <a:r>
              <a:rPr lang="en-US" sz="2800" dirty="0">
                <a:solidFill>
                  <a:srgbClr val="FFFF00"/>
                </a:solidFill>
                <a:latin typeface="Arial" charset="0"/>
                <a:ea typeface="ＭＳ Ｐゴシック" charset="0"/>
                <a:cs typeface="ＭＳ Ｐゴシック" charset="0"/>
              </a:rPr>
              <a:t>I, you, we</a:t>
            </a:r>
          </a:p>
          <a:p>
            <a:pPr eaLnBrk="1" hangingPunct="1"/>
            <a:r>
              <a:rPr lang="en-US" sz="2800" dirty="0">
                <a:latin typeface="Arial" charset="0"/>
                <a:ea typeface="ＭＳ Ｐゴシック" charset="0"/>
                <a:cs typeface="ＭＳ Ｐゴシック" charset="0"/>
              </a:rPr>
              <a:t>Uncertainty qualifiers – </a:t>
            </a:r>
            <a:r>
              <a:rPr lang="en-US" sz="2800" dirty="0">
                <a:solidFill>
                  <a:srgbClr val="FFFF00"/>
                </a:solidFill>
                <a:latin typeface="Arial" charset="0"/>
                <a:ea typeface="ＭＳ Ｐゴシック" charset="0"/>
                <a:cs typeface="ＭＳ Ｐゴシック" charset="0"/>
              </a:rPr>
              <a:t>might, maybe, perhaps</a:t>
            </a:r>
          </a:p>
          <a:p>
            <a:pPr eaLnBrk="1" hangingPunct="1"/>
            <a:r>
              <a:rPr lang="en-US" sz="2800" dirty="0">
                <a:latin typeface="Arial" charset="0"/>
                <a:ea typeface="ＭＳ Ｐゴシック" charset="0"/>
                <a:cs typeface="ＭＳ Ｐゴシック" charset="0"/>
              </a:rPr>
              <a:t>Extremism symptoms – </a:t>
            </a:r>
            <a:r>
              <a:rPr lang="en-US" sz="2800" dirty="0">
                <a:solidFill>
                  <a:srgbClr val="FFFF00"/>
                </a:solidFill>
                <a:latin typeface="Arial" charset="0"/>
                <a:ea typeface="ＭＳ Ｐゴシック" charset="0"/>
                <a:cs typeface="ＭＳ Ｐゴシック" charset="0"/>
              </a:rPr>
              <a:t>everything, all, none, always, never </a:t>
            </a:r>
          </a:p>
          <a:p>
            <a:pPr eaLnBrk="1" hangingPunct="1"/>
            <a:r>
              <a:rPr lang="en-US" sz="2800" dirty="0">
                <a:latin typeface="Arial" charset="0"/>
                <a:ea typeface="ＭＳ Ｐゴシック" charset="0"/>
                <a:cs typeface="ＭＳ Ｐゴシック" charset="0"/>
              </a:rPr>
              <a:t>Vague formulations – </a:t>
            </a:r>
            <a:r>
              <a:rPr lang="en-US" sz="2800" dirty="0">
                <a:solidFill>
                  <a:srgbClr val="FFFF00"/>
                </a:solidFill>
                <a:latin typeface="Arial" charset="0"/>
                <a:ea typeface="ＭＳ Ｐゴシック" charset="0"/>
                <a:cs typeface="ＭＳ Ｐゴシック" charset="0"/>
              </a:rPr>
              <a:t>some, kind of, somewhat</a:t>
            </a:r>
          </a:p>
          <a:p>
            <a:pPr eaLnBrk="1" hangingPunct="1"/>
            <a:r>
              <a:rPr lang="en-US" sz="2800" dirty="0">
                <a:latin typeface="Arial" charset="0"/>
                <a:ea typeface="ＭＳ Ｐゴシック" charset="0"/>
                <a:cs typeface="ＭＳ Ｐゴシック" charset="0"/>
              </a:rPr>
              <a:t>Obvious exaggerations – </a:t>
            </a:r>
            <a:r>
              <a:rPr lang="en-US" sz="2800" dirty="0">
                <a:solidFill>
                  <a:srgbClr val="FFFF00"/>
                </a:solidFill>
                <a:latin typeface="Arial" charset="0"/>
                <a:ea typeface="ＭＳ Ｐゴシック" charset="0"/>
                <a:cs typeface="ＭＳ Ｐゴシック" charset="0"/>
              </a:rPr>
              <a:t>life-saving, best of the best      </a:t>
            </a:r>
          </a:p>
          <a:p>
            <a:pPr eaLnBrk="1" hangingPunct="1"/>
            <a:endParaRPr lang="en-US" sz="2400" dirty="0">
              <a:solidFill>
                <a:srgbClr val="4597A0"/>
              </a:solidFill>
              <a:latin typeface="Arial" charset="0"/>
              <a:ea typeface="ＭＳ Ｐゴシック" charset="0"/>
              <a:cs typeface="ＭＳ Ｐゴシック" charset="0"/>
            </a:endParaRPr>
          </a:p>
          <a:p>
            <a:pPr eaLnBrk="1" hangingPunct="1"/>
            <a:endParaRPr lang="en-US" dirty="0">
              <a:solidFill>
                <a:srgbClr val="4597A0"/>
              </a:solidFill>
              <a:latin typeface="Arial" charset="0"/>
              <a:ea typeface="ＭＳ Ｐゴシック" charset="0"/>
              <a:cs typeface="ＭＳ Ｐゴシック" charset="0"/>
            </a:endParaRPr>
          </a:p>
          <a:p>
            <a:pPr eaLnBrk="1" hangingPunct="1"/>
            <a:endParaRPr lang="ru-RU"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381000" y="214313"/>
            <a:ext cx="8763000" cy="762000"/>
          </a:xfrm>
        </p:spPr>
        <p:txBody>
          <a:bodyPr/>
          <a:lstStyle/>
          <a:p>
            <a:pPr eaLnBrk="1" hangingPunct="1"/>
            <a:r>
              <a:rPr lang="en-US" sz="3000">
                <a:latin typeface="Arial" charset="0"/>
                <a:ea typeface="ＭＳ Ｐゴシック" charset="0"/>
                <a:cs typeface="ＭＳ Ｐゴシック" charset="0"/>
              </a:rPr>
              <a:t>Best and Worst Examples - </a:t>
            </a:r>
            <a:r>
              <a:rPr lang="en-US" sz="3000">
                <a:solidFill>
                  <a:srgbClr val="9595FF"/>
                </a:solidFill>
                <a:latin typeface="Arial" charset="0"/>
                <a:ea typeface="ＭＳ Ｐゴシック" charset="0"/>
                <a:cs typeface="ＭＳ Ｐゴシック" charset="0"/>
              </a:rPr>
              <a:t>Part 1 </a:t>
            </a:r>
            <a:endParaRPr lang="ru-RU" sz="3000">
              <a:solidFill>
                <a:srgbClr val="9595FF"/>
              </a:solidFill>
              <a:latin typeface="Arial" charset="0"/>
              <a:ea typeface="ＭＳ Ｐゴシック" charset="0"/>
              <a:cs typeface="ＭＳ Ｐゴシック" charset="0"/>
            </a:endParaRPr>
          </a:p>
        </p:txBody>
      </p:sp>
      <p:sp>
        <p:nvSpPr>
          <p:cNvPr id="24578" name="Содержимое 2"/>
          <p:cNvSpPr>
            <a:spLocks noGrp="1"/>
          </p:cNvSpPr>
          <p:nvPr>
            <p:ph idx="1"/>
          </p:nvPr>
        </p:nvSpPr>
        <p:spPr>
          <a:xfrm>
            <a:off x="381000" y="976313"/>
            <a:ext cx="8077200" cy="4357688"/>
          </a:xfrm>
        </p:spPr>
        <p:txBody>
          <a:bodyPr>
            <a:normAutofit fontScale="92500"/>
          </a:bodyPr>
          <a:lstStyle/>
          <a:p>
            <a:pPr eaLnBrk="1" hangingPunct="1">
              <a:lnSpc>
                <a:spcPct val="125000"/>
              </a:lnSpc>
            </a:pPr>
            <a:r>
              <a:rPr lang="en-US" sz="2400" i="1" u="sng" dirty="0">
                <a:latin typeface="Arial" charset="0"/>
                <a:ea typeface="ＭＳ Ｐゴシック" charset="0"/>
                <a:cs typeface="ＭＳ Ｐゴシック" charset="0"/>
              </a:rPr>
              <a:t>Declaration of topic</a:t>
            </a:r>
            <a:r>
              <a:rPr lang="en-US" sz="2400" dirty="0">
                <a:latin typeface="Arial" charset="0"/>
                <a:ea typeface="ＭＳ Ｐゴシック" charset="0"/>
                <a:cs typeface="ＭＳ Ｐゴシック" charset="0"/>
              </a:rPr>
              <a:t>:</a:t>
            </a:r>
          </a:p>
          <a:p>
            <a:pPr eaLnBrk="1" hangingPunct="1">
              <a:lnSpc>
                <a:spcPct val="125000"/>
              </a:lnSpc>
              <a:buFontTx/>
              <a:buNone/>
            </a:pPr>
            <a:r>
              <a:rPr lang="en-US" sz="2400" dirty="0">
                <a:solidFill>
                  <a:srgbClr val="FFFF00"/>
                </a:solidFill>
                <a:latin typeface="Arial" charset="0"/>
                <a:ea typeface="ＭＳ Ｐゴシック" charset="0"/>
                <a:cs typeface="ＭＳ Ｐゴシック" charset="0"/>
              </a:rPr>
              <a:t>Weak</a:t>
            </a:r>
            <a:r>
              <a:rPr lang="en-US" sz="2400" dirty="0">
                <a:latin typeface="Arial" charset="0"/>
                <a:ea typeface="ＭＳ Ｐゴシック" charset="0"/>
                <a:cs typeface="ＭＳ Ｐゴシック" charset="0"/>
              </a:rPr>
              <a:t>: Nursing as a demanding profession.</a:t>
            </a:r>
          </a:p>
          <a:p>
            <a:pPr eaLnBrk="1" hangingPunct="1">
              <a:lnSpc>
                <a:spcPct val="125000"/>
              </a:lnSpc>
              <a:buFontTx/>
              <a:buNone/>
            </a:pPr>
            <a:r>
              <a:rPr lang="en-US" sz="2400" dirty="0">
                <a:solidFill>
                  <a:srgbClr val="FFFF00"/>
                </a:solidFill>
                <a:latin typeface="Arial" charset="0"/>
                <a:ea typeface="ＭＳ Ｐゴシック" charset="0"/>
                <a:cs typeface="ＭＳ Ｐゴシック" charset="0"/>
              </a:rPr>
              <a:t>Strong</a:t>
            </a:r>
            <a:r>
              <a:rPr lang="en-US" sz="2400" dirty="0">
                <a:latin typeface="Arial" charset="0"/>
                <a:ea typeface="ＭＳ Ｐゴシック" charset="0"/>
                <a:cs typeface="ＭＳ Ｐゴシック" charset="0"/>
              </a:rPr>
              <a:t>: Nursing requires not only substantial education, </a:t>
            </a:r>
            <a:r>
              <a:rPr lang="en-US" sz="2400" dirty="0" smtClean="0">
                <a:latin typeface="Arial" charset="0"/>
                <a:ea typeface="ＭＳ Ｐゴシック" charset="0"/>
                <a:cs typeface="ＭＳ Ｐゴシック" charset="0"/>
              </a:rPr>
              <a:t>but </a:t>
            </a:r>
            <a:r>
              <a:rPr lang="en-US" sz="2400" dirty="0">
                <a:latin typeface="Arial" charset="0"/>
                <a:ea typeface="ＭＳ Ｐゴシック" charset="0"/>
                <a:cs typeface="ＭＳ Ｐゴシック" charset="0"/>
              </a:rPr>
              <a:t>also perfect self-discipline and enhanced </a:t>
            </a:r>
            <a:r>
              <a:rPr lang="en-US" sz="2400" dirty="0" smtClean="0">
                <a:latin typeface="Arial" charset="0"/>
                <a:ea typeface="ＭＳ Ｐゴシック" charset="0"/>
                <a:cs typeface="ＭＳ Ｐゴシック" charset="0"/>
              </a:rPr>
              <a:t>professional </a:t>
            </a:r>
            <a:r>
              <a:rPr lang="en-US" sz="2400" dirty="0">
                <a:latin typeface="Arial" charset="0"/>
                <a:ea typeface="ＭＳ Ｐゴシック" charset="0"/>
                <a:cs typeface="ＭＳ Ｐゴシック" charset="0"/>
              </a:rPr>
              <a:t>ethics.</a:t>
            </a:r>
          </a:p>
          <a:p>
            <a:pPr eaLnBrk="1" hangingPunct="1">
              <a:lnSpc>
                <a:spcPct val="125000"/>
              </a:lnSpc>
            </a:pPr>
            <a:r>
              <a:rPr lang="en-US" sz="2400" i="1" u="sng" dirty="0">
                <a:latin typeface="Arial" charset="0"/>
                <a:ea typeface="ＭＳ Ｐゴシック" charset="0"/>
                <a:cs typeface="ＭＳ Ｐゴシック" charset="0"/>
              </a:rPr>
              <a:t>Questions</a:t>
            </a:r>
            <a:r>
              <a:rPr lang="en-US" sz="2400" dirty="0">
                <a:latin typeface="Arial" charset="0"/>
                <a:ea typeface="ＭＳ Ｐゴシック" charset="0"/>
                <a:cs typeface="ＭＳ Ｐゴシック" charset="0"/>
              </a:rPr>
              <a:t>:</a:t>
            </a:r>
          </a:p>
          <a:p>
            <a:pPr eaLnBrk="1" hangingPunct="1">
              <a:lnSpc>
                <a:spcPct val="125000"/>
              </a:lnSpc>
              <a:buFontTx/>
              <a:buNone/>
            </a:pPr>
            <a:r>
              <a:rPr lang="en-US" sz="2400" dirty="0">
                <a:solidFill>
                  <a:srgbClr val="FFFF00"/>
                </a:solidFill>
                <a:latin typeface="Arial" charset="0"/>
                <a:ea typeface="ＭＳ Ｐゴシック" charset="0"/>
                <a:cs typeface="ＭＳ Ｐゴシック" charset="0"/>
              </a:rPr>
              <a:t>Weak</a:t>
            </a:r>
            <a:r>
              <a:rPr lang="en-US" sz="2400" dirty="0">
                <a:latin typeface="Arial" charset="0"/>
                <a:ea typeface="ＭＳ Ｐゴシック" charset="0"/>
                <a:cs typeface="ＭＳ Ｐゴシック" charset="0"/>
              </a:rPr>
              <a:t>: Is study during sleep possible?</a:t>
            </a:r>
          </a:p>
          <a:p>
            <a:pPr eaLnBrk="1" hangingPunct="1">
              <a:lnSpc>
                <a:spcPct val="125000"/>
              </a:lnSpc>
              <a:buFontTx/>
              <a:buNone/>
            </a:pPr>
            <a:r>
              <a:rPr lang="en-US" sz="2400" dirty="0">
                <a:solidFill>
                  <a:srgbClr val="FFFF00"/>
                </a:solidFill>
                <a:latin typeface="Arial" charset="0"/>
                <a:ea typeface="ＭＳ Ｐゴシック" charset="0"/>
                <a:cs typeface="ＭＳ Ｐゴシック" charset="0"/>
              </a:rPr>
              <a:t>Strong</a:t>
            </a:r>
            <a:r>
              <a:rPr lang="en-US" sz="2400" dirty="0">
                <a:latin typeface="Arial" charset="0"/>
                <a:ea typeface="ＭＳ Ｐゴシック" charset="0"/>
                <a:cs typeface="ＭＳ Ｐゴシック" charset="0"/>
              </a:rPr>
              <a:t>: The recent studies have revealed that people can 	learn during sleep and subconsciously modify their </a:t>
            </a:r>
            <a:r>
              <a:rPr lang="en-US" sz="2400" dirty="0" smtClean="0">
                <a:latin typeface="Arial" charset="0"/>
                <a:ea typeface="ＭＳ Ｐゴシック" charset="0"/>
                <a:cs typeface="ＭＳ Ｐゴシック" charset="0"/>
              </a:rPr>
              <a:t>behavior </a:t>
            </a:r>
            <a:r>
              <a:rPr lang="en-US" sz="2400" dirty="0">
                <a:latin typeface="Arial" charset="0"/>
                <a:ea typeface="ＭＳ Ｐゴシック" charset="0"/>
                <a:cs typeface="ＭＳ Ｐゴシック" charset="0"/>
              </a:rPr>
              <a:t>after they wake up.</a:t>
            </a:r>
          </a:p>
          <a:p>
            <a:pPr eaLnBrk="1" hangingPunct="1">
              <a:lnSpc>
                <a:spcPct val="125000"/>
              </a:lnSpc>
              <a:buFontTx/>
              <a:buNone/>
            </a:pPr>
            <a:endParaRPr lang="en-US" sz="24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381000" y="214313"/>
            <a:ext cx="8763000" cy="762000"/>
          </a:xfrm>
        </p:spPr>
        <p:txBody>
          <a:bodyPr/>
          <a:lstStyle/>
          <a:p>
            <a:pPr eaLnBrk="1" hangingPunct="1"/>
            <a:r>
              <a:rPr lang="en-US" sz="3000">
                <a:latin typeface="Arial" charset="0"/>
                <a:ea typeface="ＭＳ Ｐゴシック" charset="0"/>
                <a:cs typeface="ＭＳ Ｐゴシック" charset="0"/>
              </a:rPr>
              <a:t>Best and Worst Examples - </a:t>
            </a:r>
            <a:r>
              <a:rPr lang="en-US" sz="3000">
                <a:solidFill>
                  <a:srgbClr val="9595FF"/>
                </a:solidFill>
                <a:latin typeface="Arial" charset="0"/>
                <a:ea typeface="ＭＳ Ｐゴシック" charset="0"/>
                <a:cs typeface="ＭＳ Ｐゴシック" charset="0"/>
              </a:rPr>
              <a:t>Part 2 </a:t>
            </a:r>
            <a:endParaRPr lang="ru-RU" sz="3000">
              <a:latin typeface="Arial" charset="0"/>
              <a:ea typeface="ＭＳ Ｐゴシック" charset="0"/>
              <a:cs typeface="ＭＳ Ｐゴシック" charset="0"/>
            </a:endParaRPr>
          </a:p>
        </p:txBody>
      </p:sp>
      <p:sp>
        <p:nvSpPr>
          <p:cNvPr id="25602" name="Содержимое 2"/>
          <p:cNvSpPr>
            <a:spLocks noGrp="1"/>
          </p:cNvSpPr>
          <p:nvPr>
            <p:ph idx="1"/>
          </p:nvPr>
        </p:nvSpPr>
        <p:spPr>
          <a:xfrm>
            <a:off x="857250" y="976313"/>
            <a:ext cx="8077200" cy="4986337"/>
          </a:xfrm>
        </p:spPr>
        <p:txBody>
          <a:bodyPr>
            <a:normAutofit/>
          </a:bodyPr>
          <a:lstStyle/>
          <a:p>
            <a:pPr eaLnBrk="1" hangingPunct="1">
              <a:lnSpc>
                <a:spcPct val="125000"/>
              </a:lnSpc>
            </a:pPr>
            <a:r>
              <a:rPr lang="en-US" sz="2800" i="1" u="sng" dirty="0" smtClean="0">
                <a:latin typeface="Arial" charset="0"/>
                <a:ea typeface="ＭＳ Ｐゴシック" charset="0"/>
                <a:cs typeface="ＭＳ Ｐゴシック" charset="0"/>
              </a:rPr>
              <a:t>Falling </a:t>
            </a:r>
            <a:r>
              <a:rPr lang="en-US" sz="2800" i="1" u="sng" dirty="0">
                <a:latin typeface="Arial" charset="0"/>
                <a:ea typeface="ＭＳ Ｐゴシック" charset="0"/>
                <a:cs typeface="ＭＳ Ｐゴシック" charset="0"/>
              </a:rPr>
              <a:t>between 2 stools</a:t>
            </a:r>
            <a:r>
              <a:rPr lang="en-US" sz="2800" dirty="0">
                <a:latin typeface="Arial" charset="0"/>
                <a:ea typeface="ＭＳ Ｐゴシック" charset="0"/>
                <a:cs typeface="ＭＳ Ｐゴシック" charset="0"/>
              </a:rPr>
              <a:t>:</a:t>
            </a:r>
          </a:p>
          <a:p>
            <a:pPr eaLnBrk="1" hangingPunct="1">
              <a:lnSpc>
                <a:spcPct val="125000"/>
              </a:lnSpc>
              <a:buFontTx/>
              <a:buNone/>
            </a:pPr>
            <a:r>
              <a:rPr lang="en-US" sz="2800" dirty="0">
                <a:solidFill>
                  <a:srgbClr val="FFFF00"/>
                </a:solidFill>
                <a:latin typeface="Arial" charset="0"/>
                <a:ea typeface="ＭＳ Ｐゴシック" charset="0"/>
                <a:cs typeface="ＭＳ Ｐゴシック" charset="0"/>
              </a:rPr>
              <a:t>Weak</a:t>
            </a:r>
            <a:r>
              <a:rPr lang="en-US" sz="2800" dirty="0">
                <a:latin typeface="Arial" charset="0"/>
                <a:ea typeface="ＭＳ Ｐゴシック" charset="0"/>
                <a:cs typeface="ＭＳ Ｐゴシック" charset="0"/>
              </a:rPr>
              <a:t>: Sometimes students enjoy their studies, but 	sometimes they don</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t.     </a:t>
            </a:r>
          </a:p>
          <a:p>
            <a:pPr eaLnBrk="1" hangingPunct="1">
              <a:lnSpc>
                <a:spcPct val="125000"/>
              </a:lnSpc>
              <a:buFontTx/>
              <a:buNone/>
            </a:pPr>
            <a:r>
              <a:rPr lang="en-US" sz="2800" dirty="0">
                <a:solidFill>
                  <a:srgbClr val="FFFF00"/>
                </a:solidFill>
                <a:latin typeface="Arial" charset="0"/>
                <a:ea typeface="ＭＳ Ｐゴシック" charset="0"/>
                <a:cs typeface="ＭＳ Ｐゴシック" charset="0"/>
              </a:rPr>
              <a:t>Strong</a:t>
            </a:r>
            <a:r>
              <a:rPr lang="en-US" sz="2800" dirty="0">
                <a:latin typeface="Arial" charset="0"/>
                <a:ea typeface="ＭＳ Ｐゴシック" charset="0"/>
                <a:cs typeface="ＭＳ Ｐゴシック" charset="0"/>
              </a:rPr>
              <a:t>: There is a direct relationship between students</a:t>
            </a:r>
            <a:r>
              <a:rPr lang="ja-JP" altLang="en-US" sz="2800" dirty="0">
                <a:latin typeface="Arial" charset="0"/>
                <a:ea typeface="ＭＳ Ｐゴシック" charset="0"/>
                <a:cs typeface="ＭＳ Ｐゴシック" charset="0"/>
              </a:rPr>
              <a:t>’</a:t>
            </a:r>
            <a:r>
              <a:rPr lang="en-US" altLang="ja-JP" sz="2800">
                <a:latin typeface="Arial" charset="0"/>
                <a:ea typeface="ＭＳ Ｐゴシック" charset="0"/>
                <a:cs typeface="ＭＳ Ｐゴシック" charset="0"/>
              </a:rPr>
              <a:t> </a:t>
            </a:r>
            <a:r>
              <a:rPr lang="en-US" altLang="ja-JP" sz="2800" smtClean="0">
                <a:latin typeface="Arial" charset="0"/>
                <a:ea typeface="ＭＳ Ｐゴシック" charset="0"/>
                <a:cs typeface="ＭＳ Ｐゴシック" charset="0"/>
              </a:rPr>
              <a:t>attitudes </a:t>
            </a:r>
            <a:r>
              <a:rPr lang="en-US" altLang="ja-JP" sz="2800" dirty="0">
                <a:latin typeface="Arial" charset="0"/>
                <a:ea typeface="ＭＳ Ｐゴシック" charset="0"/>
                <a:cs typeface="ＭＳ Ｐゴシック" charset="0"/>
              </a:rPr>
              <a:t>towards study and their learning </a:t>
            </a:r>
            <a:r>
              <a:rPr lang="en-US" altLang="ja-JP" sz="2800" dirty="0" smtClean="0">
                <a:latin typeface="Arial" charset="0"/>
                <a:ea typeface="ＭＳ Ｐゴシック" charset="0"/>
                <a:cs typeface="ＭＳ Ｐゴシック" charset="0"/>
              </a:rPr>
              <a:t>outcomes</a:t>
            </a:r>
            <a:r>
              <a:rPr lang="en-US" altLang="ja-JP" sz="2800" dirty="0">
                <a:latin typeface="Arial" charset="0"/>
                <a:ea typeface="ＭＳ Ｐゴシック" charset="0"/>
                <a:cs typeface="ＭＳ Ｐゴシック" charset="0"/>
              </a:rPr>
              <a:t>.       </a:t>
            </a:r>
          </a:p>
          <a:p>
            <a:pPr eaLnBrk="1" hangingPunct="1">
              <a:lnSpc>
                <a:spcPct val="125000"/>
              </a:lnSpc>
              <a:buFontTx/>
              <a:buNone/>
            </a:pPr>
            <a:endParaRPr lang="en-US" sz="2400" dirty="0">
              <a:latin typeface="Arial" charset="0"/>
              <a:ea typeface="ＭＳ Ｐゴシック" charset="0"/>
              <a:cs typeface="ＭＳ Ｐゴシック" charset="0"/>
            </a:endParaRPr>
          </a:p>
          <a:p>
            <a:pPr eaLnBrk="1" hangingPunct="1"/>
            <a:endParaRPr lang="ru-RU"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a:xfrm>
            <a:off x="381000" y="214313"/>
            <a:ext cx="8763000" cy="762000"/>
          </a:xfrm>
        </p:spPr>
        <p:txBody>
          <a:bodyPr/>
          <a:lstStyle/>
          <a:p>
            <a:pPr eaLnBrk="1" hangingPunct="1"/>
            <a:r>
              <a:rPr lang="en-US" sz="3000">
                <a:latin typeface="Arial" charset="0"/>
                <a:ea typeface="ＭＳ Ｐゴシック" charset="0"/>
                <a:cs typeface="ＭＳ Ｐゴシック" charset="0"/>
              </a:rPr>
              <a:t>Best and Worst Examples - </a:t>
            </a:r>
            <a:r>
              <a:rPr lang="en-US" sz="3000">
                <a:solidFill>
                  <a:srgbClr val="9595FF"/>
                </a:solidFill>
                <a:latin typeface="Arial" charset="0"/>
                <a:ea typeface="ＭＳ Ｐゴシック" charset="0"/>
                <a:cs typeface="ＭＳ Ｐゴシック" charset="0"/>
              </a:rPr>
              <a:t>Part 3</a:t>
            </a:r>
            <a:endParaRPr lang="ru-RU" sz="3000">
              <a:latin typeface="Arial" charset="0"/>
              <a:ea typeface="ＭＳ Ｐゴシック" charset="0"/>
              <a:cs typeface="ＭＳ Ｐゴシック" charset="0"/>
            </a:endParaRPr>
          </a:p>
        </p:txBody>
      </p:sp>
      <p:sp>
        <p:nvSpPr>
          <p:cNvPr id="26626" name="Содержимое 2"/>
          <p:cNvSpPr>
            <a:spLocks noGrp="1"/>
          </p:cNvSpPr>
          <p:nvPr>
            <p:ph idx="1"/>
          </p:nvPr>
        </p:nvSpPr>
        <p:spPr>
          <a:xfrm>
            <a:off x="685800" y="976312"/>
            <a:ext cx="7772400" cy="4699801"/>
          </a:xfrm>
        </p:spPr>
        <p:txBody>
          <a:bodyPr>
            <a:normAutofit fontScale="92500"/>
          </a:bodyPr>
          <a:lstStyle/>
          <a:p>
            <a:pPr eaLnBrk="1" hangingPunct="1">
              <a:lnSpc>
                <a:spcPct val="125000"/>
              </a:lnSpc>
            </a:pPr>
            <a:r>
              <a:rPr lang="en-US" sz="2400" i="1" u="sng" dirty="0">
                <a:latin typeface="Arial" charset="0"/>
                <a:ea typeface="ＭＳ Ｐゴシック" charset="0"/>
                <a:cs typeface="ＭＳ Ｐゴシック" charset="0"/>
              </a:rPr>
              <a:t>Too many letters</a:t>
            </a:r>
            <a:endParaRPr lang="en-US" sz="2400" dirty="0">
              <a:latin typeface="Arial" charset="0"/>
              <a:ea typeface="ＭＳ Ｐゴシック" charset="0"/>
              <a:cs typeface="ＭＳ Ｐゴシック" charset="0"/>
            </a:endParaRPr>
          </a:p>
          <a:p>
            <a:pPr eaLnBrk="1" hangingPunct="1">
              <a:lnSpc>
                <a:spcPct val="125000"/>
              </a:lnSpc>
              <a:buFontTx/>
              <a:buNone/>
            </a:pPr>
            <a:r>
              <a:rPr lang="en-US" sz="2400" dirty="0">
                <a:solidFill>
                  <a:srgbClr val="FFFF00"/>
                </a:solidFill>
                <a:latin typeface="Arial" charset="0"/>
                <a:ea typeface="ＭＳ Ｐゴシック" charset="0"/>
                <a:cs typeface="ＭＳ Ｐゴシック" charset="0"/>
              </a:rPr>
              <a:t>Weak</a:t>
            </a:r>
            <a:r>
              <a:rPr lang="en-US" sz="2400" dirty="0">
                <a:latin typeface="Arial" charset="0"/>
                <a:ea typeface="ＭＳ Ｐゴシック" charset="0"/>
                <a:cs typeface="ＭＳ Ｐゴシック" charset="0"/>
              </a:rPr>
              <a:t>: I am going to discuss the importance of reducing the sugar consumption in American elementary school children who consume nine times the recommended daily amount of sugar because of the prevalence of soda machines and unhealthy snacks in the school canteens. (41 words)</a:t>
            </a:r>
          </a:p>
          <a:p>
            <a:pPr eaLnBrk="1" hangingPunct="1">
              <a:lnSpc>
                <a:spcPct val="125000"/>
              </a:lnSpc>
              <a:buFontTx/>
              <a:buNone/>
            </a:pPr>
            <a:r>
              <a:rPr lang="en-US" sz="2400" dirty="0">
                <a:solidFill>
                  <a:srgbClr val="FFFF00"/>
                </a:solidFill>
                <a:latin typeface="Arial" charset="0"/>
                <a:ea typeface="ＭＳ Ｐゴシック" charset="0"/>
                <a:cs typeface="ＭＳ Ｐゴシック" charset="0"/>
              </a:rPr>
              <a:t>Strong</a:t>
            </a:r>
            <a:r>
              <a:rPr lang="en-US" sz="2400" dirty="0">
                <a:latin typeface="Arial" charset="0"/>
                <a:ea typeface="ＭＳ Ｐゴシック" charset="0"/>
                <a:cs typeface="ＭＳ Ｐゴシック" charset="0"/>
              </a:rPr>
              <a:t>: Sugar consumption of American elementary school children should be reduced by controlling the menus of school canteens and raising children</a:t>
            </a:r>
            <a:r>
              <a:rPr lang="ja-JP" altLang="en-US" sz="2400" dirty="0">
                <a:latin typeface="Arial" charset="0"/>
                <a:ea typeface="ＭＳ Ｐゴシック" charset="0"/>
                <a:cs typeface="ＭＳ Ｐゴシック" charset="0"/>
              </a:rPr>
              <a:t>’</a:t>
            </a:r>
            <a:r>
              <a:rPr lang="en-US" altLang="ja-JP" sz="2400" dirty="0">
                <a:latin typeface="Arial" charset="0"/>
                <a:ea typeface="ＭＳ Ｐゴシック" charset="0"/>
                <a:cs typeface="ＭＳ Ｐゴシック" charset="0"/>
              </a:rPr>
              <a:t>s awareness of healthy diets. (26 words)    </a:t>
            </a:r>
          </a:p>
          <a:p>
            <a:pPr eaLnBrk="1" hangingPunct="1">
              <a:buFontTx/>
              <a:buNone/>
            </a:pPr>
            <a:endParaRPr lang="ru-RU"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 sentences:</a:t>
            </a:r>
            <a:endParaRPr lang="en-US" dirty="0"/>
          </a:p>
        </p:txBody>
      </p:sp>
      <p:sp>
        <p:nvSpPr>
          <p:cNvPr id="3" name="Content Placeholder 2"/>
          <p:cNvSpPr>
            <a:spLocks noGrp="1"/>
          </p:cNvSpPr>
          <p:nvPr>
            <p:ph idx="1"/>
          </p:nvPr>
        </p:nvSpPr>
        <p:spPr/>
        <p:txBody>
          <a:bodyPr>
            <a:normAutofit fontScale="92500"/>
          </a:bodyPr>
          <a:lstStyle/>
          <a:p>
            <a:r>
              <a:rPr lang="en-US" sz="3000" dirty="0" smtClean="0"/>
              <a:t>Be sure to name your subject, don’t use pronouns:</a:t>
            </a:r>
          </a:p>
          <a:p>
            <a:endParaRPr lang="en-US" sz="3000" dirty="0"/>
          </a:p>
          <a:p>
            <a:r>
              <a:rPr lang="en-US" sz="3000" dirty="0"/>
              <a:t>Yes – Knights were an important part of the feudal system</a:t>
            </a:r>
            <a:r>
              <a:rPr lang="en-US" sz="3000" dirty="0" smtClean="0"/>
              <a:t>.</a:t>
            </a:r>
          </a:p>
          <a:p>
            <a:endParaRPr lang="en-US" sz="3000" dirty="0"/>
          </a:p>
          <a:p>
            <a:r>
              <a:rPr lang="en-US" sz="3000" dirty="0" smtClean="0"/>
              <a:t>No </a:t>
            </a:r>
            <a:r>
              <a:rPr lang="en-US" sz="3000" dirty="0"/>
              <a:t>– They were an important part of the feudal system.</a:t>
            </a:r>
          </a:p>
          <a:p>
            <a:endParaRPr lang="en-US" dirty="0"/>
          </a:p>
        </p:txBody>
      </p:sp>
    </p:spTree>
    <p:extLst>
      <p:ext uri="{BB962C8B-B14F-4D97-AF65-F5344CB8AC3E}">
        <p14:creationId xmlns:p14="http://schemas.microsoft.com/office/powerpoint/2010/main" val="291855403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Plausible conjecture:</a:t>
            </a:r>
            <a:endParaRPr lang="en-US" dirty="0"/>
          </a:p>
        </p:txBody>
      </p:sp>
      <p:sp>
        <p:nvSpPr>
          <p:cNvPr id="3" name="Content Placeholder 2"/>
          <p:cNvSpPr>
            <a:spLocks noGrp="1"/>
          </p:cNvSpPr>
          <p:nvPr>
            <p:ph idx="1"/>
          </p:nvPr>
        </p:nvSpPr>
        <p:spPr/>
        <p:txBody>
          <a:bodyPr/>
          <a:lstStyle/>
          <a:p>
            <a:r>
              <a:rPr lang="en-US" dirty="0" smtClean="0"/>
              <a:t>The “Dog” essay would have:  a) Same intro; b) same body paragraphs;  c) “plausible conjecture” </a:t>
            </a:r>
            <a:endParaRPr lang="en-US" dirty="0"/>
          </a:p>
          <a:p>
            <a:r>
              <a:rPr lang="en-US" dirty="0" smtClean="0"/>
              <a:t>Paragraph on “plausible conjecture” would be something like:</a:t>
            </a:r>
          </a:p>
          <a:p>
            <a:pPr marL="68580" indent="0">
              <a:buNone/>
            </a:pPr>
            <a:r>
              <a:rPr lang="en-US" dirty="0" smtClean="0"/>
              <a:t>     Humans are social beings which means they enjoy interactions.  They like being around other people and that even includes other animals, like dogs.  For those living alone or even the school child who </a:t>
            </a:r>
            <a:r>
              <a:rPr lang="en-US" dirty="0"/>
              <a:t>c</a:t>
            </a:r>
            <a:r>
              <a:rPr lang="en-US" dirty="0" smtClean="0"/>
              <a:t>omes home to an empty house, a dog provides a warm welcome!  Unlike their human counterparts, they are never in a bad mood and the greeting is always receptive.  This is why they are perfect visitors to lonely residents of nursing homes, at hospitals, and rehab centers.</a:t>
            </a:r>
            <a:endParaRPr lang="en-US" dirty="0"/>
          </a:p>
        </p:txBody>
      </p:sp>
    </p:spTree>
    <p:extLst>
      <p:ext uri="{BB962C8B-B14F-4D97-AF65-F5344CB8AC3E}">
        <p14:creationId xmlns:p14="http://schemas.microsoft.com/office/powerpoint/2010/main" val="7632570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Another Thesis…another P.C.</a:t>
            </a:r>
            <a:endParaRPr lang="en-US" dirty="0"/>
          </a:p>
        </p:txBody>
      </p:sp>
      <p:sp>
        <p:nvSpPr>
          <p:cNvPr id="3" name="Content Placeholder 2"/>
          <p:cNvSpPr>
            <a:spLocks noGrp="1"/>
          </p:cNvSpPr>
          <p:nvPr>
            <p:ph idx="1"/>
          </p:nvPr>
        </p:nvSpPr>
        <p:spPr>
          <a:xfrm>
            <a:off x="685800" y="1417638"/>
            <a:ext cx="7772400" cy="4227877"/>
          </a:xfrm>
        </p:spPr>
        <p:txBody>
          <a:bodyPr>
            <a:normAutofit lnSpcReduction="10000"/>
          </a:bodyPr>
          <a:lstStyle/>
          <a:p>
            <a:r>
              <a:rPr lang="en-US" dirty="0" smtClean="0"/>
              <a:t>Thesis: While owning a dog has its economic and time-management disadvantages, the benefits ( love, companionship ) </a:t>
            </a:r>
            <a:r>
              <a:rPr lang="en-US" u="sng" dirty="0" smtClean="0">
                <a:solidFill>
                  <a:srgbClr val="FFFF00"/>
                </a:solidFill>
              </a:rPr>
              <a:t>outweigh</a:t>
            </a:r>
            <a:r>
              <a:rPr lang="en-US" dirty="0" smtClean="0"/>
              <a:t> this </a:t>
            </a:r>
            <a:r>
              <a:rPr lang="en-US" dirty="0" smtClean="0">
                <a:solidFill>
                  <a:srgbClr val="FFFF00"/>
                </a:solidFill>
              </a:rPr>
              <a:t>because</a:t>
            </a:r>
            <a:r>
              <a:rPr lang="en-US" dirty="0" smtClean="0"/>
              <a:t> humans, especially Americans, are insatiable consumers.</a:t>
            </a:r>
          </a:p>
          <a:p>
            <a:r>
              <a:rPr lang="en-US" dirty="0" smtClean="0"/>
              <a:t>Plausible Conjecture:</a:t>
            </a:r>
          </a:p>
          <a:p>
            <a:r>
              <a:rPr lang="en-US" dirty="0"/>
              <a:t> </a:t>
            </a:r>
            <a:r>
              <a:rPr lang="en-US" dirty="0" smtClean="0"/>
              <a:t>    Dogs contribute to Americans consumption of consumer goods.  It has been determined that Americans spend more money on their pets than people spend on their own food in countries such as Haiti, and Ethiopia.  Just as Americans have a compulsion to buy the latest electronics, they become obsessed with the latest dog creation, such as </a:t>
            </a:r>
            <a:r>
              <a:rPr lang="en-US" dirty="0" err="1" smtClean="0"/>
              <a:t>labradoodles</a:t>
            </a:r>
            <a:r>
              <a:rPr lang="en-US" dirty="0" smtClean="0"/>
              <a:t>.  The fact that </a:t>
            </a:r>
            <a:r>
              <a:rPr lang="en-US" dirty="0" err="1" smtClean="0"/>
              <a:t>Petco</a:t>
            </a:r>
            <a:r>
              <a:rPr lang="en-US" dirty="0" smtClean="0"/>
              <a:t> and </a:t>
            </a:r>
            <a:r>
              <a:rPr lang="en-US" dirty="0" err="1" smtClean="0"/>
              <a:t>Petsmart</a:t>
            </a:r>
            <a:r>
              <a:rPr lang="en-US" dirty="0" smtClean="0"/>
              <a:t> have become American icons and there is a need for doggy daycare, dog walkers, dog sitters, is proof that dogs have become a status symbol for American overindulgence at the expense of the common sense of humanitarianism.  </a:t>
            </a:r>
            <a:endParaRPr lang="en-US" dirty="0"/>
          </a:p>
        </p:txBody>
      </p:sp>
    </p:spTree>
    <p:extLst>
      <p:ext uri="{BB962C8B-B14F-4D97-AF65-F5344CB8AC3E}">
        <p14:creationId xmlns:p14="http://schemas.microsoft.com/office/powerpoint/2010/main" val="40884078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3" name="Content Placeholder 2"/>
          <p:cNvSpPr>
            <a:spLocks noGrp="1"/>
          </p:cNvSpPr>
          <p:nvPr>
            <p:ph idx="1"/>
          </p:nvPr>
        </p:nvSpPr>
        <p:spPr/>
        <p:txBody>
          <a:bodyPr>
            <a:normAutofit/>
          </a:bodyPr>
          <a:lstStyle/>
          <a:p>
            <a:r>
              <a:rPr lang="en-US" sz="3200" dirty="0" smtClean="0"/>
              <a:t>Keep your topic sentences general:</a:t>
            </a:r>
          </a:p>
          <a:p>
            <a:endParaRPr lang="en-US" sz="3200" dirty="0"/>
          </a:p>
          <a:p>
            <a:r>
              <a:rPr lang="en-US" sz="3200" dirty="0" smtClean="0"/>
              <a:t>Yes – The armor used by knights had many disadvantages.</a:t>
            </a:r>
          </a:p>
          <a:p>
            <a:r>
              <a:rPr lang="en-US" sz="3200" dirty="0" smtClean="0"/>
              <a:t>No- The armor used by knights was heavy and they couldn’t get up easily once they fell.</a:t>
            </a:r>
            <a:endParaRPr lang="en-US" sz="3200" dirty="0"/>
          </a:p>
        </p:txBody>
      </p:sp>
    </p:spTree>
    <p:extLst>
      <p:ext uri="{BB962C8B-B14F-4D97-AF65-F5344CB8AC3E}">
        <p14:creationId xmlns:p14="http://schemas.microsoft.com/office/powerpoint/2010/main" val="10247898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paragraphs:</a:t>
            </a:r>
            <a:endParaRPr lang="en-US" dirty="0"/>
          </a:p>
        </p:txBody>
      </p:sp>
      <p:sp>
        <p:nvSpPr>
          <p:cNvPr id="3" name="Content Placeholder 2"/>
          <p:cNvSpPr>
            <a:spLocks noGrp="1"/>
          </p:cNvSpPr>
          <p:nvPr>
            <p:ph idx="1"/>
          </p:nvPr>
        </p:nvSpPr>
        <p:spPr>
          <a:xfrm>
            <a:off x="685800" y="1600201"/>
            <a:ext cx="7772400" cy="3861720"/>
          </a:xfrm>
        </p:spPr>
        <p:txBody>
          <a:bodyPr>
            <a:noAutofit/>
          </a:bodyPr>
          <a:lstStyle/>
          <a:p>
            <a:r>
              <a:rPr lang="en-US" sz="2400" dirty="0" smtClean="0"/>
              <a:t>Check list:</a:t>
            </a:r>
          </a:p>
          <a:p>
            <a:pPr lvl="1"/>
            <a:r>
              <a:rPr lang="en-US" sz="2400" dirty="0" smtClean="0"/>
              <a:t>Indent all paragraphs</a:t>
            </a:r>
          </a:p>
          <a:p>
            <a:pPr lvl="1"/>
            <a:r>
              <a:rPr lang="en-US" sz="2400" dirty="0" smtClean="0"/>
              <a:t>No “I” or “me” in historical essays.</a:t>
            </a:r>
          </a:p>
          <a:p>
            <a:pPr lvl="1"/>
            <a:r>
              <a:rPr lang="en-US" sz="2400" dirty="0" smtClean="0"/>
              <a:t>Do not run all your points into one sentence.  Each point you want to make needs to be in its own sentence.</a:t>
            </a:r>
          </a:p>
          <a:p>
            <a:pPr lvl="1"/>
            <a:r>
              <a:rPr lang="en-US" sz="2400" dirty="0" smtClean="0"/>
              <a:t>Be sure you have 5 – 8 sentences per body paragraph.</a:t>
            </a:r>
          </a:p>
          <a:p>
            <a:pPr lvl="2"/>
            <a:r>
              <a:rPr lang="en-US" sz="2400" dirty="0" smtClean="0"/>
              <a:t>Introduction and conclusion paragraphs have no fewer than three sentences.</a:t>
            </a:r>
          </a:p>
        </p:txBody>
      </p:sp>
    </p:spTree>
    <p:extLst>
      <p:ext uri="{BB962C8B-B14F-4D97-AF65-F5344CB8AC3E}">
        <p14:creationId xmlns:p14="http://schemas.microsoft.com/office/powerpoint/2010/main" val="5182013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a:t>
            </a:r>
            <a:endParaRPr lang="en-US" dirty="0"/>
          </a:p>
        </p:txBody>
      </p:sp>
      <p:sp>
        <p:nvSpPr>
          <p:cNvPr id="3" name="Content Placeholder 2"/>
          <p:cNvSpPr>
            <a:spLocks noGrp="1"/>
          </p:cNvSpPr>
          <p:nvPr>
            <p:ph idx="1"/>
          </p:nvPr>
        </p:nvSpPr>
        <p:spPr>
          <a:xfrm>
            <a:off x="685800" y="1116862"/>
            <a:ext cx="7772400" cy="5048835"/>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r>
              <a:rPr lang="en-US" sz="2400" b="1" dirty="0" smtClean="0">
                <a:ln w="50800"/>
                <a:effectLst/>
              </a:rPr>
              <a:t>Good paragraph:</a:t>
            </a:r>
          </a:p>
          <a:p>
            <a:pPr marL="68580" indent="0">
              <a:buNone/>
            </a:pPr>
            <a:r>
              <a:rPr lang="en-US" sz="2400" b="1" dirty="0" smtClean="0">
                <a:ln w="50800"/>
                <a:solidFill>
                  <a:schemeClr val="bg1"/>
                </a:solidFill>
                <a:effectLst/>
              </a:rPr>
              <a:t>     To become a knight took many years.  At age seven, his parents sent him to the castle of another lord, possibly a relative.  As a page, he waited on his hosts and learned manners.  When he was around fifteen years old, the young man became a squire.  He now waited on a knights of the household, helping him with his armor and weapons.  The squire accompanied the knight on the hunt and in battle.  At age twenty-one, he became a full-fledged knight.  Prior to his being dubbed a knight, he had an elaborate bath, spent a day fasting and a night praying in the church.  To become an experienced knight, he spent an additional year or two fighting in local wars or taking part in mock tournaments.</a:t>
            </a:r>
            <a:endParaRPr lang="en-US" sz="2400" b="1" dirty="0">
              <a:ln w="50800"/>
              <a:solidFill>
                <a:schemeClr val="bg1"/>
              </a:solidFill>
              <a:effectLst/>
            </a:endParaRPr>
          </a:p>
        </p:txBody>
      </p:sp>
    </p:spTree>
    <p:extLst>
      <p:ext uri="{BB962C8B-B14F-4D97-AF65-F5344CB8AC3E}">
        <p14:creationId xmlns:p14="http://schemas.microsoft.com/office/powerpoint/2010/main" val="41506318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Bad paragraph:</a:t>
            </a:r>
          </a:p>
          <a:p>
            <a:pPr marL="68580" indent="0">
              <a:buNone/>
            </a:pPr>
            <a:r>
              <a:rPr lang="en-US" dirty="0" smtClean="0"/>
              <a:t>They fought for their chosen lady.  Knights were pages, squires and then knighted and they had a code of chivalry.</a:t>
            </a:r>
          </a:p>
          <a:p>
            <a:pPr marL="68580" indent="0">
              <a:buNone/>
            </a:pPr>
            <a:endParaRPr lang="en-US" dirty="0"/>
          </a:p>
        </p:txBody>
      </p:sp>
    </p:spTree>
    <p:extLst>
      <p:ext uri="{BB962C8B-B14F-4D97-AF65-F5344CB8AC3E}">
        <p14:creationId xmlns:p14="http://schemas.microsoft.com/office/powerpoint/2010/main" val="23450736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choose the best paragraph!</a:t>
            </a:r>
            <a:endParaRPr lang="en-US" dirty="0"/>
          </a:p>
        </p:txBody>
      </p:sp>
      <p:sp>
        <p:nvSpPr>
          <p:cNvPr id="3" name="Content Placeholder 2"/>
          <p:cNvSpPr>
            <a:spLocks noGrp="1"/>
          </p:cNvSpPr>
          <p:nvPr>
            <p:ph idx="1"/>
          </p:nvPr>
        </p:nvSpPr>
        <p:spPr/>
        <p:txBody>
          <a:bodyPr/>
          <a:lstStyle/>
          <a:p>
            <a:r>
              <a:rPr lang="en-US" dirty="0" smtClean="0"/>
              <a:t>Choice #1:</a:t>
            </a:r>
          </a:p>
          <a:p>
            <a:pPr marL="68580" indent="0">
              <a:buNone/>
            </a:pPr>
            <a:r>
              <a:rPr lang="en-US" dirty="0"/>
              <a:t> </a:t>
            </a:r>
            <a:r>
              <a:rPr lang="en-US" dirty="0" smtClean="0"/>
              <a:t>    Lincoln Southeast High carries a medieval theme throughout the school.  The students are referred to as the knights.  The mascot is Wally McKnight and the drill team members are known as the </a:t>
            </a:r>
            <a:r>
              <a:rPr lang="en-US" dirty="0" err="1" smtClean="0"/>
              <a:t>Shirettes</a:t>
            </a:r>
            <a:r>
              <a:rPr lang="en-US" dirty="0" smtClean="0"/>
              <a:t>.  The yearbook is called the “Shield”, the newspaper is called “The Clarion”, and the official monthly newsletter sent home t parents is the “</a:t>
            </a:r>
            <a:r>
              <a:rPr lang="en-US" dirty="0" err="1" smtClean="0"/>
              <a:t>Knightlife</a:t>
            </a:r>
            <a:r>
              <a:rPr lang="en-US" dirty="0" smtClean="0"/>
              <a:t> Banner”.  The talent show in the spring is referred to as the “Night of Knights”.</a:t>
            </a:r>
            <a:endParaRPr lang="en-US" dirty="0"/>
          </a:p>
        </p:txBody>
      </p:sp>
    </p:spTree>
    <p:extLst>
      <p:ext uri="{BB962C8B-B14F-4D97-AF65-F5344CB8AC3E}">
        <p14:creationId xmlns:p14="http://schemas.microsoft.com/office/powerpoint/2010/main" val="818094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Choice #2:</a:t>
            </a:r>
          </a:p>
          <a:p>
            <a:pPr marL="68580" indent="0">
              <a:buNone/>
            </a:pPr>
            <a:r>
              <a:rPr lang="en-US" dirty="0"/>
              <a:t> </a:t>
            </a:r>
            <a:r>
              <a:rPr lang="en-US" dirty="0" smtClean="0"/>
              <a:t>    Mr. Brent </a:t>
            </a:r>
            <a:r>
              <a:rPr lang="en-US" dirty="0" err="1" smtClean="0"/>
              <a:t>Toalson</a:t>
            </a:r>
            <a:r>
              <a:rPr lang="en-US" dirty="0" smtClean="0"/>
              <a:t> is the principal at Lincoln Southeast High.  He is expected to meet with parents, file state reports, attend district meetings and evaluate teachers.  Some of his other duties include attending athletic events and providing leadership to students and staff.  Mr. </a:t>
            </a:r>
            <a:r>
              <a:rPr lang="en-US" dirty="0" err="1" smtClean="0"/>
              <a:t>Toalson</a:t>
            </a:r>
            <a:r>
              <a:rPr lang="en-US" dirty="0" smtClean="0"/>
              <a:t> is a mediator between the community and the school.  This sometimes means settling disputes with neighbors of the the school, contacting Social Services, and working directly with the police.  Dr. </a:t>
            </a:r>
            <a:r>
              <a:rPr lang="en-US" dirty="0" err="1"/>
              <a:t>S</a:t>
            </a:r>
            <a:r>
              <a:rPr lang="en-US" dirty="0" err="1" smtClean="0"/>
              <a:t>toehr</a:t>
            </a:r>
            <a:r>
              <a:rPr lang="en-US" dirty="0" smtClean="0"/>
              <a:t> is also an assistant principal at Lincoln Southeast </a:t>
            </a:r>
            <a:r>
              <a:rPr lang="en-US" dirty="0"/>
              <a:t>H</a:t>
            </a:r>
            <a:r>
              <a:rPr lang="en-US" dirty="0" smtClean="0"/>
              <a:t>igh. </a:t>
            </a:r>
            <a:endParaRPr lang="en-US" dirty="0"/>
          </a:p>
        </p:txBody>
      </p:sp>
    </p:spTree>
    <p:extLst>
      <p:ext uri="{BB962C8B-B14F-4D97-AF65-F5344CB8AC3E}">
        <p14:creationId xmlns:p14="http://schemas.microsoft.com/office/powerpoint/2010/main" val="37685051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Choice #3:</a:t>
            </a:r>
          </a:p>
          <a:p>
            <a:pPr marL="68580" indent="0">
              <a:buNone/>
            </a:pPr>
            <a:r>
              <a:rPr lang="en-US" dirty="0"/>
              <a:t> </a:t>
            </a:r>
            <a:r>
              <a:rPr lang="en-US" dirty="0" smtClean="0"/>
              <a:t>    Mr. Brent </a:t>
            </a:r>
            <a:r>
              <a:rPr lang="en-US" dirty="0" err="1" smtClean="0"/>
              <a:t>Toalson</a:t>
            </a:r>
            <a:r>
              <a:rPr lang="en-US" dirty="0" smtClean="0"/>
              <a:t>, principal at Lincoln Southeast High, has many responsibilities.  He is expected to meet with parents, file state reports, attend district meetings and evaluate teachers.  Some of his other duties include attending athletic events and providing leadership to students and staff.  Mr. </a:t>
            </a:r>
            <a:r>
              <a:rPr lang="en-US" dirty="0" err="1" smtClean="0"/>
              <a:t>Toalson</a:t>
            </a:r>
            <a:r>
              <a:rPr lang="en-US" dirty="0" smtClean="0"/>
              <a:t> is a mediator between the community and the school.  This sometimes means settling disputes with neighbors of the school, contacting Social Services, and working directly with the police.</a:t>
            </a:r>
            <a:endParaRPr lang="en-US" dirty="0"/>
          </a:p>
        </p:txBody>
      </p:sp>
    </p:spTree>
    <p:extLst>
      <p:ext uri="{BB962C8B-B14F-4D97-AF65-F5344CB8AC3E}">
        <p14:creationId xmlns:p14="http://schemas.microsoft.com/office/powerpoint/2010/main" val="21069426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5888</TotalTime>
  <Words>1407</Words>
  <Application>Microsoft Macintosh PowerPoint</Application>
  <PresentationFormat>On-screen Show (4:3)</PresentationFormat>
  <Paragraphs>121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Urban Pop</vt:lpstr>
      <vt:lpstr>Writing guide</vt:lpstr>
      <vt:lpstr>Topic sentences:</vt:lpstr>
      <vt:lpstr>Topic sentences:</vt:lpstr>
      <vt:lpstr>Good paragraphs:</vt:lpstr>
      <vt:lpstr>Example:</vt:lpstr>
      <vt:lpstr>PowerPoint Presentation</vt:lpstr>
      <vt:lpstr>You choose the best paragraph!</vt:lpstr>
      <vt:lpstr>PowerPoint Presentation</vt:lpstr>
      <vt:lpstr>PowerPoint Presentation</vt:lpstr>
      <vt:lpstr>Thesis writing</vt:lpstr>
      <vt:lpstr>A thesis statement is</vt:lpstr>
      <vt:lpstr>A thesis statement includes</vt:lpstr>
      <vt:lpstr>FAQ on thesis statements:</vt:lpstr>
      <vt:lpstr>A strong thesis statement is</vt:lpstr>
      <vt:lpstr>A thesis statement and how it relates to the rest of the paper</vt:lpstr>
      <vt:lpstr>5 Groups of Never-Use Words:</vt:lpstr>
      <vt:lpstr>Best and Worst Examples - Part 1 </vt:lpstr>
      <vt:lpstr>Best and Worst Examples - Part 2 </vt:lpstr>
      <vt:lpstr>Best and Worst Examples - Part 3</vt:lpstr>
      <vt:lpstr>Plausible conjecture:</vt:lpstr>
      <vt:lpstr>Another Thesis…another P.C.</vt:lpstr>
    </vt:vector>
  </TitlesOfParts>
  <Company>LPS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guide</dc:title>
  <dc:creator>LPS LPS</dc:creator>
  <cp:lastModifiedBy>LPS LPS</cp:lastModifiedBy>
  <cp:revision>15</cp:revision>
  <dcterms:created xsi:type="dcterms:W3CDTF">2014-09-05T16:02:38Z</dcterms:created>
  <dcterms:modified xsi:type="dcterms:W3CDTF">2014-09-09T18:56:28Z</dcterms:modified>
</cp:coreProperties>
</file>