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65" r:id="rId26"/>
    <p:sldId id="283" r:id="rId27"/>
    <p:sldId id="285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02C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4" d="100"/>
          <a:sy n="74" d="100"/>
        </p:scale>
        <p:origin x="-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17FFCD-1A24-47A6-B562-1F6C60BA95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9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8132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3FB429-6A36-49F3-BBAD-276A60DF3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2E0C2-56D1-40DD-95C7-C9F89BAF5D4D}" type="slidenum">
              <a:rPr lang="en-US"/>
              <a:pPr/>
              <a:t>1</a:t>
            </a:fld>
            <a:endParaRPr lang="en-US"/>
          </a:p>
        </p:txBody>
      </p:sp>
      <p:sp>
        <p:nvSpPr>
          <p:cNvPr id="491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78603-DE85-4160-97CE-2FE07D7C563A}" type="slidenum">
              <a:rPr lang="en-US"/>
              <a:pPr/>
              <a:t>10</a:t>
            </a:fld>
            <a:endParaRPr lang="en-US"/>
          </a:p>
        </p:txBody>
      </p:sp>
      <p:sp>
        <p:nvSpPr>
          <p:cNvPr id="5837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EA5B53-18E7-4320-8F41-A933F2EEF683}" type="slidenum">
              <a:rPr lang="en-US"/>
              <a:pPr/>
              <a:t>11</a:t>
            </a:fld>
            <a:endParaRPr lang="en-US"/>
          </a:p>
        </p:txBody>
      </p:sp>
      <p:sp>
        <p:nvSpPr>
          <p:cNvPr id="5939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F2771-B0EB-4F84-8732-290C99AA42AD}" type="slidenum">
              <a:rPr lang="en-US"/>
              <a:pPr/>
              <a:t>12</a:t>
            </a:fld>
            <a:endParaRPr lang="en-US"/>
          </a:p>
        </p:txBody>
      </p:sp>
      <p:sp>
        <p:nvSpPr>
          <p:cNvPr id="604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08F23D-0E54-4BAB-BD3A-071E74CEB43B}" type="slidenum">
              <a:rPr lang="en-US"/>
              <a:pPr/>
              <a:t>13</a:t>
            </a:fld>
            <a:endParaRPr lang="en-US"/>
          </a:p>
        </p:txBody>
      </p:sp>
      <p:sp>
        <p:nvSpPr>
          <p:cNvPr id="614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FAFED-F5B3-4AFB-A64E-2F7D0D90CD15}" type="slidenum">
              <a:rPr lang="en-US"/>
              <a:pPr/>
              <a:t>14</a:t>
            </a:fld>
            <a:endParaRPr lang="en-US"/>
          </a:p>
        </p:txBody>
      </p:sp>
      <p:sp>
        <p:nvSpPr>
          <p:cNvPr id="624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04248-6C9E-4336-A1FE-D779E578E3B1}" type="slidenum">
              <a:rPr lang="en-US"/>
              <a:pPr/>
              <a:t>15</a:t>
            </a:fld>
            <a:endParaRPr lang="en-US"/>
          </a:p>
        </p:txBody>
      </p:sp>
      <p:sp>
        <p:nvSpPr>
          <p:cNvPr id="634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4333A-F336-4ECF-A5C0-A3CF28293BCB}" type="slidenum">
              <a:rPr lang="en-US"/>
              <a:pPr/>
              <a:t>16</a:t>
            </a:fld>
            <a:endParaRPr lang="en-US"/>
          </a:p>
        </p:txBody>
      </p:sp>
      <p:sp>
        <p:nvSpPr>
          <p:cNvPr id="645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AEED7-EA6A-4A23-8713-F243661DDFE0}" type="slidenum">
              <a:rPr lang="en-US"/>
              <a:pPr/>
              <a:t>17</a:t>
            </a:fld>
            <a:endParaRPr lang="en-US"/>
          </a:p>
        </p:txBody>
      </p:sp>
      <p:sp>
        <p:nvSpPr>
          <p:cNvPr id="6553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55352-7025-44B7-925D-087F60006BB9}" type="slidenum">
              <a:rPr lang="en-US"/>
              <a:pPr/>
              <a:t>18</a:t>
            </a:fld>
            <a:endParaRPr lang="en-US"/>
          </a:p>
        </p:txBody>
      </p:sp>
      <p:sp>
        <p:nvSpPr>
          <p:cNvPr id="665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64400-FFBF-4948-B190-9D5FC6FB06E0}" type="slidenum">
              <a:rPr lang="en-US"/>
              <a:pPr/>
              <a:t>19</a:t>
            </a:fld>
            <a:endParaRPr lang="en-US"/>
          </a:p>
        </p:txBody>
      </p:sp>
      <p:sp>
        <p:nvSpPr>
          <p:cNvPr id="675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322D0-56A4-411D-AD54-E8F6B820C692}" type="slidenum">
              <a:rPr lang="en-US"/>
              <a:pPr/>
              <a:t>2</a:t>
            </a:fld>
            <a:endParaRPr lang="en-US"/>
          </a:p>
        </p:txBody>
      </p:sp>
      <p:sp>
        <p:nvSpPr>
          <p:cNvPr id="501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1EAA0-D75B-4282-B5D3-0EE73DEDBD06}" type="slidenum">
              <a:rPr lang="en-US"/>
              <a:pPr/>
              <a:t>20</a:t>
            </a:fld>
            <a:endParaRPr lang="en-US"/>
          </a:p>
        </p:txBody>
      </p:sp>
      <p:sp>
        <p:nvSpPr>
          <p:cNvPr id="686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D62B0-39DF-4201-ABFD-09FC4DF3B452}" type="slidenum">
              <a:rPr lang="en-US"/>
              <a:pPr/>
              <a:t>21</a:t>
            </a:fld>
            <a:endParaRPr lang="en-US"/>
          </a:p>
        </p:txBody>
      </p:sp>
      <p:sp>
        <p:nvSpPr>
          <p:cNvPr id="696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E0940-8C97-4A3A-AC13-B7B7AA5F202D}" type="slidenum">
              <a:rPr lang="en-US"/>
              <a:pPr/>
              <a:t>22</a:t>
            </a:fld>
            <a:endParaRPr lang="en-US"/>
          </a:p>
        </p:txBody>
      </p:sp>
      <p:sp>
        <p:nvSpPr>
          <p:cNvPr id="706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FADCB-1A6E-40A8-8F1C-3DA273A80EB6}" type="slidenum">
              <a:rPr lang="en-US"/>
              <a:pPr/>
              <a:t>23</a:t>
            </a:fld>
            <a:endParaRPr lang="en-US"/>
          </a:p>
        </p:txBody>
      </p:sp>
      <p:sp>
        <p:nvSpPr>
          <p:cNvPr id="716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7CAB3-EB97-41D9-BCE9-8E06549B4E50}" type="slidenum">
              <a:rPr lang="en-US"/>
              <a:pPr/>
              <a:t>24</a:t>
            </a:fld>
            <a:endParaRPr lang="en-US"/>
          </a:p>
        </p:txBody>
      </p:sp>
      <p:sp>
        <p:nvSpPr>
          <p:cNvPr id="727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FC0E2-1AB3-4AFE-9371-105299500E9C}" type="slidenum">
              <a:rPr lang="en-US"/>
              <a:pPr/>
              <a:t>25</a:t>
            </a:fld>
            <a:endParaRPr lang="en-US"/>
          </a:p>
        </p:txBody>
      </p:sp>
      <p:sp>
        <p:nvSpPr>
          <p:cNvPr id="737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57667-FBEA-4FD9-AA36-D75326E3A802}" type="slidenum">
              <a:rPr lang="en-US"/>
              <a:pPr/>
              <a:t>26</a:t>
            </a:fld>
            <a:endParaRPr lang="en-US"/>
          </a:p>
        </p:txBody>
      </p:sp>
      <p:sp>
        <p:nvSpPr>
          <p:cNvPr id="768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93AD7D-5884-4D1B-B9F4-C1038D710C49}" type="slidenum">
              <a:rPr lang="en-US"/>
              <a:pPr/>
              <a:t>27</a:t>
            </a:fld>
            <a:endParaRPr lang="en-US"/>
          </a:p>
        </p:txBody>
      </p:sp>
      <p:sp>
        <p:nvSpPr>
          <p:cNvPr id="788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C5A4-ACE3-46C2-A608-874DB20A36A1}" type="slidenum">
              <a:rPr lang="en-US"/>
              <a:pPr/>
              <a:t>3</a:t>
            </a:fld>
            <a:endParaRPr lang="en-US"/>
          </a:p>
        </p:txBody>
      </p:sp>
      <p:sp>
        <p:nvSpPr>
          <p:cNvPr id="512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B5A02-7C43-4DAF-991F-6493350DB451}" type="slidenum">
              <a:rPr lang="en-US"/>
              <a:pPr/>
              <a:t>4</a:t>
            </a:fld>
            <a:endParaRPr lang="en-US"/>
          </a:p>
        </p:txBody>
      </p:sp>
      <p:sp>
        <p:nvSpPr>
          <p:cNvPr id="522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B6CFF-E27B-4928-AB2F-85CAEBBA81CB}" type="slidenum">
              <a:rPr lang="en-US"/>
              <a:pPr/>
              <a:t>5</a:t>
            </a:fld>
            <a:endParaRPr lang="en-US"/>
          </a:p>
        </p:txBody>
      </p:sp>
      <p:sp>
        <p:nvSpPr>
          <p:cNvPr id="532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1D6A6-1064-49D3-9D92-9ED28110993B}" type="slidenum">
              <a:rPr lang="en-US"/>
              <a:pPr/>
              <a:t>6</a:t>
            </a:fld>
            <a:endParaRPr lang="en-US"/>
          </a:p>
        </p:txBody>
      </p:sp>
      <p:sp>
        <p:nvSpPr>
          <p:cNvPr id="542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D3245-3FAA-4F36-9BEE-1F01722CC5F4}" type="slidenum">
              <a:rPr lang="en-US"/>
              <a:pPr/>
              <a:t>7</a:t>
            </a:fld>
            <a:endParaRPr lang="en-US"/>
          </a:p>
        </p:txBody>
      </p:sp>
      <p:sp>
        <p:nvSpPr>
          <p:cNvPr id="5529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23FB4B-E38A-4697-A84F-A40B618D5343}" type="slidenum">
              <a:rPr lang="en-US"/>
              <a:pPr/>
              <a:t>8</a:t>
            </a:fld>
            <a:endParaRPr lang="en-US"/>
          </a:p>
        </p:txBody>
      </p:sp>
      <p:sp>
        <p:nvSpPr>
          <p:cNvPr id="563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9E560-0786-4B31-9B24-EA0434FEADF2}" type="slidenum">
              <a:rPr lang="en-US"/>
              <a:pPr/>
              <a:t>9</a:t>
            </a:fld>
            <a:endParaRPr lang="en-US"/>
          </a:p>
        </p:txBody>
      </p:sp>
      <p:sp>
        <p:nvSpPr>
          <p:cNvPr id="5734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CD6A2-E107-4C87-ADCB-66EE5B67E9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C1620-9083-42E4-96F6-7CC5F3452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4F142-CC66-4C8D-AB3C-62D20D3EEE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56613-2828-4C14-BC6C-20272310C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1897-9BDC-4EDF-BB8E-D1BD9C0E8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87700-DF96-42DC-B115-2A30761988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CDF9C-61B9-426D-8E5D-F8BD42A7D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42267-C03A-4FE6-985B-9DBDBDAF52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22936-9ADE-4F31-808C-F5F8079B8F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610A5-8F5B-4A01-AFD3-6712D92C73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7967A-24BF-4C3F-9804-CE677B66F2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9E58D3-7735-45C9-BE00-109D4B58E8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 bwMode="auto">
          <a:xfrm>
            <a:off x="3048000" y="0"/>
            <a:ext cx="312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172200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143000"/>
          </a:xfrm>
        </p:spPr>
        <p:txBody>
          <a:bodyPr/>
          <a:lstStyle/>
          <a:p>
            <a:r>
              <a:rPr lang="en-US"/>
              <a:t>The Age of Napoléon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1799-1815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1722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System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Prior to the FR, France had over 300 different legal systems</a:t>
            </a:r>
          </a:p>
          <a:p>
            <a:r>
              <a:rPr lang="en-US"/>
              <a:t>Under Napoleon, 7 law codes were created</a:t>
            </a:r>
          </a:p>
          <a:p>
            <a:r>
              <a:rPr lang="en-US"/>
              <a:t>Most important = the Civil Code, or </a:t>
            </a:r>
            <a:r>
              <a:rPr lang="en-US" i="1"/>
              <a:t>Code Napoléon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Napoléon (1804)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/>
              <a:t>Preserved many revolutionary principles:</a:t>
            </a:r>
          </a:p>
          <a:p>
            <a:pPr lvl="1"/>
            <a:r>
              <a:rPr lang="en-US"/>
              <a:t>Equality of all citizens before the law</a:t>
            </a:r>
          </a:p>
          <a:p>
            <a:pPr lvl="1"/>
            <a:r>
              <a:rPr lang="en-US"/>
              <a:t>Right of the individual to choose a profession</a:t>
            </a:r>
          </a:p>
          <a:p>
            <a:pPr lvl="1"/>
            <a:r>
              <a:rPr lang="en-US"/>
              <a:t>Religious toleration</a:t>
            </a:r>
          </a:p>
          <a:p>
            <a:pPr lvl="1"/>
            <a:r>
              <a:rPr lang="en-US"/>
              <a:t>Abolition of serfdom/feudal system</a:t>
            </a:r>
          </a:p>
          <a:p>
            <a:pPr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Women and the Code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/>
              <a:t>Civil Code was a step back for women</a:t>
            </a:r>
          </a:p>
          <a:p>
            <a:r>
              <a:rPr lang="en-US"/>
              <a:t>More difficult to:</a:t>
            </a:r>
          </a:p>
          <a:p>
            <a:pPr lvl="1"/>
            <a:r>
              <a:rPr lang="en-US"/>
              <a:t>Divorce husbands</a:t>
            </a:r>
          </a:p>
          <a:p>
            <a:pPr lvl="1"/>
            <a:r>
              <a:rPr lang="en-US"/>
              <a:t>Inherit property </a:t>
            </a:r>
          </a:p>
          <a:p>
            <a:r>
              <a:rPr lang="en-US"/>
              <a:t>Not allowed to testify in court</a:t>
            </a:r>
          </a:p>
          <a:p>
            <a:r>
              <a:rPr lang="en-US"/>
              <a:t>Women = officially “less equal than men”</a:t>
            </a:r>
          </a:p>
          <a:p>
            <a:pPr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 bwMode="auto">
          <a:xfrm>
            <a:off x="3124200" y="342900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 bwMode="auto">
          <a:xfrm>
            <a:off x="3048000" y="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Bureaucracy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/>
              <a:t>Created a strong centralized administration</a:t>
            </a:r>
          </a:p>
          <a:p>
            <a:r>
              <a:rPr lang="en-US"/>
              <a:t>Officials hired on merit, not birthright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Aristocracy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1808 - 1814 - created 3,200 new nobles</a:t>
            </a:r>
          </a:p>
          <a:p>
            <a:r>
              <a:rPr lang="en-US"/>
              <a:t>Based on meritorious service to France</a:t>
            </a:r>
          </a:p>
          <a:p>
            <a:r>
              <a:rPr lang="en-US"/>
              <a:t>Most (60%) were military officers and were middle class in origin</a:t>
            </a:r>
          </a:p>
          <a:p>
            <a:r>
              <a:rPr lang="en-US"/>
              <a:t>Only 22% were from “old” aristocratic families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Napoleonic Wars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1807 - 1812, Napoleon was the master of Europe</a:t>
            </a:r>
          </a:p>
          <a:p>
            <a:r>
              <a:rPr lang="en-US" dirty="0"/>
              <a:t>Empire comprised of 3 major parts:</a:t>
            </a:r>
          </a:p>
          <a:p>
            <a:pPr lvl="1"/>
            <a:r>
              <a:rPr lang="en-US" dirty="0"/>
              <a:t>The French Empire</a:t>
            </a:r>
          </a:p>
          <a:p>
            <a:pPr lvl="1"/>
            <a:r>
              <a:rPr lang="en-US" dirty="0"/>
              <a:t>Dependent States</a:t>
            </a:r>
          </a:p>
          <a:p>
            <a:pPr lvl="1"/>
            <a:r>
              <a:rPr lang="en-US" dirty="0"/>
              <a:t>Allied </a:t>
            </a:r>
            <a:r>
              <a:rPr lang="en-US"/>
              <a:t>States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915400" cy="1143000"/>
          </a:xfrm>
        </p:spPr>
        <p:txBody>
          <a:bodyPr/>
          <a:lstStyle/>
          <a:p>
            <a:r>
              <a:rPr lang="en-US"/>
              <a:t>Napoleon’s Nemesis: Great Britain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One place Napoleon just couldn’t defeat</a:t>
            </a:r>
          </a:p>
          <a:p>
            <a:r>
              <a:rPr lang="en-US" sz="2800"/>
              <a:t>England = strong navy</a:t>
            </a:r>
          </a:p>
          <a:p>
            <a:r>
              <a:rPr lang="en-US" sz="2800"/>
              <a:t>France + Spain = invasion of GB (1805)</a:t>
            </a:r>
          </a:p>
          <a:p>
            <a:pPr lvl="1"/>
            <a:r>
              <a:rPr lang="en-US" sz="2400"/>
              <a:t>Failed (infamous Battle of Trafalgar)</a:t>
            </a:r>
          </a:p>
          <a:p>
            <a:r>
              <a:rPr lang="en-US" sz="2800"/>
              <a:t>Implemented Continental System to disrupt GB’s trade &amp; cripple it economically</a:t>
            </a:r>
          </a:p>
          <a:p>
            <a:pPr lvl="1"/>
            <a:r>
              <a:rPr lang="en-US" sz="2400"/>
              <a:t>Failed (allies didn’t want Napoleon telling them what to do)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Nationalism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A sense of unique identity of a people based on common language, religion, and national symbols</a:t>
            </a:r>
          </a:p>
          <a:p>
            <a:r>
              <a:rPr lang="en-US"/>
              <a:t>Napoleon created a sense of nationalism throughout the places he conquered (commonality = their hatred of him)</a:t>
            </a:r>
            <a:endParaRPr lang="en-US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Russian Campaign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r>
              <a:rPr lang="en-US"/>
              <a:t>June 1812 - 600,000 French troops invaded Russia</a:t>
            </a:r>
          </a:p>
          <a:p>
            <a:r>
              <a:rPr lang="en-US"/>
              <a:t>Expected quick victory</a:t>
            </a:r>
          </a:p>
          <a:p>
            <a:r>
              <a:rPr lang="en-US"/>
              <a:t>Russians refused to fight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Russian Campaign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Russians retreated deeper into their own country</a:t>
            </a:r>
          </a:p>
          <a:p>
            <a:r>
              <a:rPr lang="en-US"/>
              <a:t>Burned their own villages &amp; countryside</a:t>
            </a:r>
          </a:p>
          <a:p>
            <a:r>
              <a:rPr lang="en-US"/>
              <a:t>WHY???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Napoléon Bonaparte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352800" cy="4114800"/>
          </a:xfrm>
        </p:spPr>
        <p:txBody>
          <a:bodyPr/>
          <a:lstStyle/>
          <a:p>
            <a:r>
              <a:rPr lang="en-US"/>
              <a:t>Born 1769 - Corsica</a:t>
            </a:r>
          </a:p>
          <a:p>
            <a:r>
              <a:rPr lang="en-US"/>
              <a:t>Military School</a:t>
            </a:r>
          </a:p>
          <a:p>
            <a:r>
              <a:rPr lang="en-US"/>
              <a:t>Army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438400"/>
            <a:ext cx="50673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133600" y="3200400"/>
            <a:ext cx="419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Defeat in Russia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French were:</a:t>
            </a:r>
          </a:p>
          <a:p>
            <a:pPr lvl="1"/>
            <a:r>
              <a:rPr lang="en-US"/>
              <a:t>Deep in Russia</a:t>
            </a:r>
          </a:p>
          <a:p>
            <a:pPr lvl="1"/>
            <a:r>
              <a:rPr lang="en-US"/>
              <a:t>Winter (no proper clothes)</a:t>
            </a:r>
          </a:p>
          <a:p>
            <a:pPr lvl="1"/>
            <a:r>
              <a:rPr lang="en-US"/>
              <a:t>Without food/supplies</a:t>
            </a:r>
          </a:p>
          <a:p>
            <a:pPr lvl="1"/>
            <a:r>
              <a:rPr lang="en-US"/>
              <a:t>Demoralized</a:t>
            </a:r>
          </a:p>
          <a:p>
            <a:r>
              <a:rPr lang="en-US"/>
              <a:t>What do you think Napoleon did?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Great Retreat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Napoleon and his troops retreated, many died of starvation and freezing</a:t>
            </a:r>
          </a:p>
          <a:p>
            <a:r>
              <a:rPr lang="en-US"/>
              <a:t>When they reached Poland in January 1813, only 40,000 of the original 600,000 were alive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Napoleon Falls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Other European states attacked France while it was weak</a:t>
            </a:r>
          </a:p>
          <a:p>
            <a:r>
              <a:rPr lang="en-US"/>
              <a:t>Paris was captured in March 1814</a:t>
            </a:r>
          </a:p>
          <a:p>
            <a:r>
              <a:rPr lang="en-US"/>
              <a:t>Napoleon was sent into exile on the island of Elba (off NW Coast of Italy)</a:t>
            </a:r>
          </a:p>
          <a:p>
            <a:r>
              <a:rPr lang="en-US"/>
              <a:t>Monarchy restored - Louis XVIII (Louis XVI’s brother) now 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What About Josephine?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676400"/>
            <a:ext cx="5105400" cy="4800600"/>
          </a:xfrm>
        </p:spPr>
        <p:txBody>
          <a:bodyPr/>
          <a:lstStyle/>
          <a:p>
            <a:r>
              <a:rPr lang="en-US" sz="2800"/>
              <a:t>Because she could not produce an heir, Napoleon divorced her January 10, 1810</a:t>
            </a:r>
          </a:p>
          <a:p>
            <a:r>
              <a:rPr lang="en-US" sz="2800"/>
              <a:t>He remarried Marie-Louise of Austria 2 months later (who did give him a son)</a:t>
            </a:r>
          </a:p>
          <a:p>
            <a:r>
              <a:rPr lang="en-US" sz="2800"/>
              <a:t>Josephine died of pneumonia on May 29, 1814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35179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He’s Baaaack…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953000"/>
            <a:ext cx="88392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Napoleon returned March 20, 1815</a:t>
            </a:r>
          </a:p>
          <a:p>
            <a:pPr>
              <a:lnSpc>
                <a:spcPct val="90000"/>
              </a:lnSpc>
            </a:pPr>
            <a:r>
              <a:rPr lang="en-US" sz="2800"/>
              <a:t>He would rule for 100 days</a:t>
            </a:r>
          </a:p>
          <a:p>
            <a:pPr>
              <a:lnSpc>
                <a:spcPct val="90000"/>
              </a:lnSpc>
            </a:pPr>
            <a:r>
              <a:rPr lang="en-US" sz="2800"/>
              <a:t>He raised an army and proceeded to Waterloo, Belgium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6934200" cy="3198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Waterloo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4343400" cy="4648200"/>
          </a:xfrm>
        </p:spPr>
        <p:txBody>
          <a:bodyPr/>
          <a:lstStyle/>
          <a:p>
            <a:r>
              <a:rPr lang="en-US" sz="2800"/>
              <a:t>Napoleon was defeated by the Duke of Wellington (commanding Prussian &amp; British armies)</a:t>
            </a:r>
          </a:p>
          <a:p>
            <a:r>
              <a:rPr lang="en-US" sz="2800"/>
              <a:t>Exiled to St. Helena </a:t>
            </a:r>
          </a:p>
          <a:p>
            <a:r>
              <a:rPr lang="en-US" sz="2800"/>
              <a:t>He died there in 1821 of stomach cancer</a:t>
            </a:r>
          </a:p>
          <a:p>
            <a:r>
              <a:rPr lang="en-US" sz="2800"/>
              <a:t>Last words, “France, the army, Josephine…”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895600"/>
            <a:ext cx="4114800" cy="380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00_5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40838" cy="694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00_57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-63500"/>
            <a:ext cx="7010400" cy="692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Military Career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648200" cy="4114800"/>
          </a:xfrm>
        </p:spPr>
        <p:txBody>
          <a:bodyPr/>
          <a:lstStyle/>
          <a:p>
            <a:r>
              <a:rPr lang="en-US" sz="2800"/>
              <a:t>1792 - Captain</a:t>
            </a:r>
          </a:p>
          <a:p>
            <a:r>
              <a:rPr lang="en-US" sz="2800"/>
              <a:t>1794 - Brigadier General</a:t>
            </a:r>
          </a:p>
          <a:p>
            <a:r>
              <a:rPr lang="en-US" sz="2800"/>
              <a:t>1796 - Commander of the French Armies in Italy</a:t>
            </a:r>
          </a:p>
          <a:p>
            <a:pPr lvl="1"/>
            <a:r>
              <a:rPr lang="en-US" sz="2400"/>
              <a:t>Original “Blitzkrieg”</a:t>
            </a:r>
          </a:p>
          <a:p>
            <a:pPr lvl="1"/>
            <a:r>
              <a:rPr lang="en-US" sz="2400"/>
              <a:t>Easily defeated enemies</a:t>
            </a:r>
          </a:p>
          <a:p>
            <a:pPr lvl="1"/>
            <a:r>
              <a:rPr lang="en-US" sz="2400"/>
              <a:t>Strong leader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675" y="2133600"/>
            <a:ext cx="337502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Love Life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4876800" cy="4114800"/>
          </a:xfrm>
        </p:spPr>
        <p:txBody>
          <a:bodyPr/>
          <a:lstStyle/>
          <a:p>
            <a:r>
              <a:rPr lang="en-US" dirty="0" err="1"/>
              <a:t>Joséphine</a:t>
            </a:r>
            <a:r>
              <a:rPr lang="en-US" dirty="0"/>
              <a:t> Beauharnais</a:t>
            </a:r>
          </a:p>
          <a:p>
            <a:r>
              <a:rPr lang="en-US" dirty="0"/>
              <a:t>Widow </a:t>
            </a:r>
          </a:p>
          <a:p>
            <a:pPr lvl="1"/>
            <a:r>
              <a:rPr lang="en-US" dirty="0"/>
              <a:t>French Revolution</a:t>
            </a:r>
            <a:endParaRPr lang="en-US" dirty="0" smtClean="0"/>
          </a:p>
          <a:p>
            <a:r>
              <a:rPr lang="en-US" dirty="0" smtClean="0"/>
              <a:t>Married </a:t>
            </a:r>
            <a:r>
              <a:rPr lang="en-US" dirty="0"/>
              <a:t>1796</a:t>
            </a:r>
            <a:endParaRPr lang="en-US" dirty="0" smtClean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057400"/>
            <a:ext cx="35433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Egyptian Campaign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/>
              <a:t>1797 - attempt to strike Britain indirectly</a:t>
            </a:r>
          </a:p>
          <a:p>
            <a:r>
              <a:rPr lang="en-US"/>
              <a:t>If France could secure Egypt, it would cripple Britain’s trade route to India</a:t>
            </a:r>
          </a:p>
          <a:p>
            <a:r>
              <a:rPr lang="en-US"/>
              <a:t>Disaster strikes</a:t>
            </a:r>
          </a:p>
          <a:p>
            <a:pPr lvl="1"/>
            <a:r>
              <a:rPr lang="en-US"/>
              <a:t>Professional</a:t>
            </a:r>
          </a:p>
          <a:p>
            <a:pPr lvl="1"/>
            <a:r>
              <a:rPr lang="en-US"/>
              <a:t>Personal</a:t>
            </a:r>
          </a:p>
          <a:p>
            <a:pPr lvl="1"/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971800"/>
            <a:ext cx="3681413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 Home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1799 - defeated, but did bring home the Rosetta Stone</a:t>
            </a:r>
          </a:p>
          <a:p>
            <a:r>
              <a:rPr lang="en-US"/>
              <a:t>Divorce?</a:t>
            </a:r>
          </a:p>
          <a:p>
            <a:r>
              <a:rPr lang="en-US"/>
              <a:t>Stayed with Josephine, but had numerous affairs over the years as a payback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Coup d’État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1799 - overthrew Directory </a:t>
            </a:r>
          </a:p>
          <a:p>
            <a:r>
              <a:rPr lang="en-US"/>
              <a:t>Became “First Consul”</a:t>
            </a:r>
          </a:p>
          <a:p>
            <a:r>
              <a:rPr lang="en-US"/>
              <a:t>1802 - “Consul for Life”</a:t>
            </a:r>
          </a:p>
          <a:p>
            <a:r>
              <a:rPr lang="en-US"/>
              <a:t>1804 - Emperor of France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Concordat of 1801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Negotiated peace with the Catholic Church</a:t>
            </a:r>
          </a:p>
          <a:p>
            <a:r>
              <a:rPr lang="en-US"/>
              <a:t>Napoléon recognized Catholicism as the national religion &amp; in turn, pope allowed state to keep property seized during revolution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167438" y="0"/>
            <a:ext cx="2971800" cy="6858000"/>
          </a:xfrm>
          <a:prstGeom prst="rect">
            <a:avLst/>
          </a:prstGeom>
          <a:solidFill>
            <a:srgbClr val="E8102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alpha val="61000"/>
            </a:schemeClr>
          </a:solidFill>
          <a:ln w="9525">
            <a:solidFill>
              <a:schemeClr val="tx1">
                <a:alpha val="5099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/>
              <a:t>Becoming Emperor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924800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718</Words>
  <Application>Microsoft Macintosh PowerPoint</Application>
  <PresentationFormat>On-screen Show (4:3)</PresentationFormat>
  <Paragraphs>142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Blank Presentation</vt:lpstr>
      <vt:lpstr>The Age of Napoléon</vt:lpstr>
      <vt:lpstr>Napoléon Bonaparte</vt:lpstr>
      <vt:lpstr>Early Military Career</vt:lpstr>
      <vt:lpstr>Love Life</vt:lpstr>
      <vt:lpstr>Egyptian Campaign</vt:lpstr>
      <vt:lpstr>Return Home</vt:lpstr>
      <vt:lpstr>Coup d’État</vt:lpstr>
      <vt:lpstr>Concordat of 1801</vt:lpstr>
      <vt:lpstr>Becoming Emperor</vt:lpstr>
      <vt:lpstr>Legal System</vt:lpstr>
      <vt:lpstr>Code Napoléon (1804)</vt:lpstr>
      <vt:lpstr>Women and the Code</vt:lpstr>
      <vt:lpstr>New Bureaucracy</vt:lpstr>
      <vt:lpstr>New Aristocracy</vt:lpstr>
      <vt:lpstr>Napoleonic Wars</vt:lpstr>
      <vt:lpstr>Napoleon’s Nemesis: Great Britain</vt:lpstr>
      <vt:lpstr>Nationalism</vt:lpstr>
      <vt:lpstr>The Russian Campaign</vt:lpstr>
      <vt:lpstr>Russian Campaign</vt:lpstr>
      <vt:lpstr>Defeat in Russia</vt:lpstr>
      <vt:lpstr>The Great Retreat</vt:lpstr>
      <vt:lpstr>Napoleon Falls</vt:lpstr>
      <vt:lpstr>What About Josephine?</vt:lpstr>
      <vt:lpstr>He’s Baaaack…</vt:lpstr>
      <vt:lpstr>Waterloo</vt:lpstr>
      <vt:lpstr>PowerPoint Presentation</vt:lpstr>
      <vt:lpstr>PowerPoint Presentation</vt:lpstr>
    </vt:vector>
  </TitlesOfParts>
  <Company>admin LASD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Age of Napoléon</dc:title>
  <dc:creator>admin LASD</dc:creator>
  <cp:lastModifiedBy>LPS LPS</cp:lastModifiedBy>
  <cp:revision>12</cp:revision>
  <cp:lastPrinted>2009-12-11T16:24:55Z</cp:lastPrinted>
  <dcterms:created xsi:type="dcterms:W3CDTF">2012-02-06T20:22:36Z</dcterms:created>
  <dcterms:modified xsi:type="dcterms:W3CDTF">2016-01-29T20:38:50Z</dcterms:modified>
</cp:coreProperties>
</file>