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sldIdLst>
    <p:sldId id="256" r:id="rId2"/>
    <p:sldId id="257" r:id="rId3"/>
    <p:sldId id="258" r:id="rId4"/>
    <p:sldId id="259" r:id="rId5"/>
    <p:sldId id="264" r:id="rId6"/>
    <p:sldId id="260" r:id="rId7"/>
    <p:sldId id="261" r:id="rId8"/>
    <p:sldId id="262" r:id="rId9"/>
    <p:sldId id="263"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4" d="100"/>
          <a:sy n="74" d="100"/>
        </p:scale>
        <p:origin x="-80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6DCAF92A-346D-3949-A8D1-FB55B79691C5}"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C21CF-7CCF-3144-B2AA-207167DC0867}" type="slidenum">
              <a:rPr lang="en-US" smtClean="0"/>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CAF92A-346D-3949-A8D1-FB55B79691C5}"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CAF92A-346D-3949-A8D1-FB55B79691C5}" type="datetimeFigureOut">
              <a:rPr lang="en-US" smtClean="0"/>
              <a:t>2/23/16</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CAF92A-346D-3949-A8D1-FB55B79691C5}"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DCAF92A-346D-3949-A8D1-FB55B79691C5}" type="datetimeFigureOut">
              <a:rPr lang="en-US" smtClean="0"/>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C21CF-7CCF-3144-B2AA-207167DC0867}"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DCAF92A-346D-3949-A8D1-FB55B79691C5}"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DCAF92A-346D-3949-A8D1-FB55B79691C5}" type="datetimeFigureOut">
              <a:rPr lang="en-US" smtClean="0"/>
              <a:t>2/23/16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CAF92A-346D-3949-A8D1-FB55B79691C5}" type="datetimeFigureOut">
              <a:rPr lang="en-US" smtClean="0"/>
              <a:t>2/23/16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CAF92A-346D-3949-A8D1-FB55B79691C5}" type="datetimeFigureOut">
              <a:rPr lang="en-US" smtClean="0"/>
              <a:t>2/23/16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1C21CF-7CCF-3144-B2AA-207167DC086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DCAF92A-346D-3949-A8D1-FB55B79691C5}" type="datetimeFigureOut">
              <a:rPr lang="en-US" smtClean="0"/>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1C21CF-7CCF-3144-B2AA-207167DC0867}" type="slidenum">
              <a:rPr lang="en-US" smtClean="0"/>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DCAF92A-346D-3949-A8D1-FB55B79691C5}" type="datetimeFigureOut">
              <a:rPr lang="en-US" smtClean="0"/>
              <a:t>2/23/16</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7D1C21CF-7CCF-3144-B2AA-207167DC086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fld id="{6DCAF92A-346D-3949-A8D1-FB55B79691C5}" type="datetimeFigureOut">
              <a:rPr lang="en-US" smtClean="0"/>
              <a:t>2/23/16</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7D1C21CF-7CCF-3144-B2AA-207167DC086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0" y="202451"/>
            <a:ext cx="9144000" cy="4154983"/>
          </a:xfrm>
          <a:prstGeom prst="rect">
            <a:avLst/>
          </a:prstGeom>
          <a:noFill/>
        </p:spPr>
        <p:txBody>
          <a:bodyPr wrap="square" rtlCol="0">
            <a:spAutoFit/>
          </a:bodyPr>
          <a:lstStyle/>
          <a:p>
            <a:pPr algn="ctr"/>
            <a:r>
              <a:rPr lang="en-US" sz="4400" dirty="0" smtClean="0">
                <a:solidFill>
                  <a:srgbClr val="F0AD00"/>
                </a:solidFill>
                <a:latin typeface="American Typewriter"/>
                <a:cs typeface="American Typewriter"/>
              </a:rPr>
              <a:t>In the criminal justice system, the Supreme Court has the final say. In the 1960s, the dedicated Justices who heard these cases were members of an elite squad known as the Warren Court.</a:t>
            </a:r>
            <a:endParaRPr lang="en-US" sz="4400" dirty="0">
              <a:solidFill>
                <a:srgbClr val="F0AD00"/>
              </a:solidFill>
              <a:latin typeface="American Typewriter"/>
              <a:cs typeface="American Typewriter"/>
            </a:endParaRPr>
          </a:p>
        </p:txBody>
      </p:sp>
      <p:sp>
        <p:nvSpPr>
          <p:cNvPr id="6" name="Rectangle 5"/>
          <p:cNvSpPr/>
          <p:nvPr/>
        </p:nvSpPr>
        <p:spPr>
          <a:xfrm>
            <a:off x="2486436" y="2695154"/>
            <a:ext cx="4171134" cy="1569660"/>
          </a:xfrm>
          <a:prstGeom prst="rect">
            <a:avLst/>
          </a:prstGeom>
          <a:noFill/>
        </p:spPr>
        <p:txBody>
          <a:bodyPr wrap="none" lIns="91440" tIns="45720" rIns="91440" bIns="45720">
            <a:spAutoFit/>
          </a:bodyPr>
          <a:lstStyle/>
          <a:p>
            <a:pPr algn="ctr"/>
            <a:r>
              <a:rPr lang="en-US" sz="9600" b="1" cap="none"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COURT</a:t>
            </a:r>
            <a:endParaRPr lang="en-US" sz="9600" b="1" cap="none"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
        <p:nvSpPr>
          <p:cNvPr id="7" name="Rectangle 6"/>
          <p:cNvSpPr/>
          <p:nvPr/>
        </p:nvSpPr>
        <p:spPr>
          <a:xfrm>
            <a:off x="1982669" y="1479724"/>
            <a:ext cx="5204069" cy="1569660"/>
          </a:xfrm>
          <a:prstGeom prst="rect">
            <a:avLst/>
          </a:prstGeom>
          <a:noFill/>
        </p:spPr>
        <p:txBody>
          <a:bodyPr wrap="none" lIns="91440" tIns="45720" rIns="91440" bIns="45720">
            <a:spAutoFit/>
          </a:bodyPr>
          <a:lstStyle/>
          <a:p>
            <a:pPr algn="ctr"/>
            <a:r>
              <a:rPr lang="en-US" sz="96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WARREN</a:t>
            </a:r>
            <a:endParaRPr lang="en-US" sz="96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13" name="TextBox 12"/>
          <p:cNvSpPr txBox="1"/>
          <p:nvPr/>
        </p:nvSpPr>
        <p:spPr>
          <a:xfrm>
            <a:off x="0" y="5793109"/>
            <a:ext cx="9144000" cy="584776"/>
          </a:xfrm>
          <a:prstGeom prst="rect">
            <a:avLst/>
          </a:prstGeom>
          <a:noFill/>
        </p:spPr>
        <p:txBody>
          <a:bodyPr wrap="square" rtlCol="0">
            <a:spAutoFit/>
          </a:bodyPr>
          <a:lstStyle/>
          <a:p>
            <a:pPr algn="ctr"/>
            <a:r>
              <a:rPr lang="en-US" sz="3200" dirty="0" smtClean="0">
                <a:solidFill>
                  <a:srgbClr val="F0AD00"/>
                </a:solidFill>
                <a:latin typeface="American Typewriter"/>
                <a:cs typeface="American Typewriter"/>
              </a:rPr>
              <a:t>These are their stories…</a:t>
            </a:r>
            <a:endParaRPr lang="en-US" sz="3200" dirty="0">
              <a:solidFill>
                <a:srgbClr val="F0AD00"/>
              </a:solidFill>
              <a:latin typeface="American Typewriter"/>
              <a:cs typeface="American Typewriter"/>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childTnLst>
                          </p:cTn>
                        </p:par>
                        <p:par>
                          <p:cTn id="8" fill="hold">
                            <p:stCondLst>
                              <p:cond delay="2000"/>
                            </p:stCondLst>
                            <p:childTnLst>
                              <p:par>
                                <p:cTn id="9" presetID="10" presetClass="exit" presetSubtype="0" fill="hold" grpId="1" nodeType="afterEffect">
                                  <p:stCondLst>
                                    <p:cond delay="4000"/>
                                  </p:stCondLst>
                                  <p:childTnLst>
                                    <p:animEffect transition="out" filter="fade">
                                      <p:cBhvr>
                                        <p:cTn id="10" dur="3000"/>
                                        <p:tgtEl>
                                          <p:spTgt spid="12"/>
                                        </p:tgtEl>
                                      </p:cBhvr>
                                    </p:animEffect>
                                    <p:set>
                                      <p:cBhvr>
                                        <p:cTn id="11" dur="1" fill="hold">
                                          <p:stCondLst>
                                            <p:cond delay="2999"/>
                                          </p:stCondLst>
                                        </p:cTn>
                                        <p:tgtEl>
                                          <p:spTgt spid="12"/>
                                        </p:tgtEl>
                                        <p:attrNameLst>
                                          <p:attrName>style.visibility</p:attrName>
                                        </p:attrNameLst>
                                      </p:cBhvr>
                                      <p:to>
                                        <p:strVal val="hidden"/>
                                      </p:to>
                                    </p:set>
                                  </p:childTnLst>
                                </p:cTn>
                              </p:par>
                            </p:childTnLst>
                          </p:cTn>
                        </p:par>
                        <p:par>
                          <p:cTn id="12" fill="hold">
                            <p:stCondLst>
                              <p:cond delay="90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3000"/>
                                        <p:tgtEl>
                                          <p:spTgt spid="6"/>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fade">
                                      <p:cBhvr>
                                        <p:cTn id="18" dur="3000"/>
                                        <p:tgtEl>
                                          <p:spTgt spid="7"/>
                                        </p:tgtEl>
                                      </p:cBhvr>
                                    </p:animEffect>
                                  </p:childTnLst>
                                </p:cTn>
                              </p:par>
                              <p:par>
                                <p:cTn id="19" presetID="23" presetClass="entr" presetSubtype="288" fill="hold" grpId="1"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0" fill="hold"/>
                                        <p:tgtEl>
                                          <p:spTgt spid="6"/>
                                        </p:tgtEl>
                                        <p:attrNameLst>
                                          <p:attrName>ppt_w</p:attrName>
                                        </p:attrNameLst>
                                      </p:cBhvr>
                                      <p:tavLst>
                                        <p:tav tm="0">
                                          <p:val>
                                            <p:strVal val="4/3*#ppt_w"/>
                                          </p:val>
                                        </p:tav>
                                        <p:tav tm="100000">
                                          <p:val>
                                            <p:strVal val="#ppt_w"/>
                                          </p:val>
                                        </p:tav>
                                      </p:tavLst>
                                    </p:anim>
                                    <p:anim calcmode="lin" valueType="num">
                                      <p:cBhvr>
                                        <p:cTn id="22" dur="5000" fill="hold"/>
                                        <p:tgtEl>
                                          <p:spTgt spid="6"/>
                                        </p:tgtEl>
                                        <p:attrNameLst>
                                          <p:attrName>ppt_h</p:attrName>
                                        </p:attrNameLst>
                                      </p:cBhvr>
                                      <p:tavLst>
                                        <p:tav tm="0">
                                          <p:val>
                                            <p:strVal val="4/3*#ppt_h"/>
                                          </p:val>
                                        </p:tav>
                                        <p:tav tm="100000">
                                          <p:val>
                                            <p:strVal val="#ppt_h"/>
                                          </p:val>
                                        </p:tav>
                                      </p:tavLst>
                                    </p:anim>
                                  </p:childTnLst>
                                </p:cTn>
                              </p:par>
                              <p:par>
                                <p:cTn id="23" presetID="23" presetClass="entr" presetSubtype="288" fill="hold" grpId="1"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0" fill="hold"/>
                                        <p:tgtEl>
                                          <p:spTgt spid="7"/>
                                        </p:tgtEl>
                                        <p:attrNameLst>
                                          <p:attrName>ppt_w</p:attrName>
                                        </p:attrNameLst>
                                      </p:cBhvr>
                                      <p:tavLst>
                                        <p:tav tm="0">
                                          <p:val>
                                            <p:strVal val="4/3*#ppt_w"/>
                                          </p:val>
                                        </p:tav>
                                        <p:tav tm="100000">
                                          <p:val>
                                            <p:strVal val="#ppt_w"/>
                                          </p:val>
                                        </p:tav>
                                      </p:tavLst>
                                    </p:anim>
                                    <p:anim calcmode="lin" valueType="num">
                                      <p:cBhvr>
                                        <p:cTn id="26" dur="5000" fill="hold"/>
                                        <p:tgtEl>
                                          <p:spTgt spid="7"/>
                                        </p:tgtEl>
                                        <p:attrNameLst>
                                          <p:attrName>ppt_h</p:attrName>
                                        </p:attrNameLst>
                                      </p:cBhvr>
                                      <p:tavLst>
                                        <p:tav tm="0">
                                          <p:val>
                                            <p:strVal val="4/3*#ppt_h"/>
                                          </p:val>
                                        </p:tav>
                                        <p:tav tm="100000">
                                          <p:val>
                                            <p:strVal val="#ppt_h"/>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2" grpId="1"/>
      <p:bldP spid="6" grpId="0"/>
      <p:bldP spid="6" grpId="1"/>
      <p:bldP spid="7" grpId="0"/>
      <p:bldP spid="7" grpId="1"/>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The Warren Court</a:t>
            </a:r>
            <a:endParaRPr lang="en-US" dirty="0">
              <a:latin typeface="Calibri"/>
              <a:cs typeface="Calibri"/>
            </a:endParaRPr>
          </a:p>
        </p:txBody>
      </p:sp>
      <p:sp>
        <p:nvSpPr>
          <p:cNvPr id="3" name="Content Placeholder 2"/>
          <p:cNvSpPr>
            <a:spLocks noGrp="1"/>
          </p:cNvSpPr>
          <p:nvPr>
            <p:ph idx="1"/>
          </p:nvPr>
        </p:nvSpPr>
        <p:spPr/>
        <p:txBody>
          <a:bodyPr/>
          <a:lstStyle/>
          <a:p>
            <a:r>
              <a:rPr lang="en-US" dirty="0" smtClean="0">
                <a:solidFill>
                  <a:schemeClr val="accent2">
                    <a:lumMod val="75000"/>
                  </a:schemeClr>
                </a:solidFill>
                <a:latin typeface="Calibri"/>
                <a:cs typeface="Calibri"/>
              </a:rPr>
              <a:t>The Warren Court is the name given for the Supreme Court while Earl Warren was Chief Justice (1953-1969)</a:t>
            </a:r>
          </a:p>
          <a:p>
            <a:endParaRPr lang="en-US" dirty="0" smtClean="0">
              <a:solidFill>
                <a:schemeClr val="accent2">
                  <a:lumMod val="75000"/>
                </a:schemeClr>
              </a:solidFill>
              <a:latin typeface="Calibri"/>
              <a:cs typeface="Calibri"/>
            </a:endParaRPr>
          </a:p>
          <a:p>
            <a:r>
              <a:rPr lang="en-US" dirty="0" smtClean="0">
                <a:latin typeface="Calibri"/>
                <a:cs typeface="Calibri"/>
              </a:rPr>
              <a:t>The Warren Court passed a number of groundbreaking cases</a:t>
            </a:r>
          </a:p>
          <a:p>
            <a:endParaRPr lang="en-US" dirty="0" smtClean="0">
              <a:latin typeface="Calibri"/>
              <a:cs typeface="Calibri"/>
            </a:endParaRPr>
          </a:p>
          <a:p>
            <a:r>
              <a:rPr lang="en-US" dirty="0" smtClean="0">
                <a:solidFill>
                  <a:schemeClr val="accent2">
                    <a:lumMod val="75000"/>
                  </a:schemeClr>
                </a:solidFill>
                <a:latin typeface="Calibri"/>
                <a:cs typeface="Calibri"/>
              </a:rPr>
              <a:t>This was an incredibly liberal court for its time</a:t>
            </a:r>
          </a:p>
          <a:p>
            <a:endParaRPr lang="en-US" dirty="0">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Why so many changes?</a:t>
            </a:r>
            <a:endParaRPr lang="en-US" dirty="0">
              <a:latin typeface="Calibri"/>
              <a:cs typeface="Calibri"/>
            </a:endParaRPr>
          </a:p>
        </p:txBody>
      </p:sp>
      <p:sp>
        <p:nvSpPr>
          <p:cNvPr id="3" name="Content Placeholder 2"/>
          <p:cNvSpPr>
            <a:spLocks noGrp="1"/>
          </p:cNvSpPr>
          <p:nvPr>
            <p:ph idx="1"/>
          </p:nvPr>
        </p:nvSpPr>
        <p:spPr>
          <a:xfrm>
            <a:off x="457200" y="1775191"/>
            <a:ext cx="4152900" cy="4625609"/>
          </a:xfrm>
        </p:spPr>
        <p:txBody>
          <a:bodyPr>
            <a:normAutofit fontScale="85000" lnSpcReduction="10000"/>
          </a:bodyPr>
          <a:lstStyle/>
          <a:p>
            <a:r>
              <a:rPr lang="en-US" dirty="0" smtClean="0">
                <a:latin typeface="Calibri"/>
                <a:cs typeface="Calibri"/>
              </a:rPr>
              <a:t>Supreme Court Justices serve for life</a:t>
            </a:r>
          </a:p>
          <a:p>
            <a:r>
              <a:rPr lang="en-US" dirty="0" smtClean="0">
                <a:latin typeface="Calibri"/>
                <a:cs typeface="Calibri"/>
              </a:rPr>
              <a:t>With the make up of the court, Earl Warren could almost always count on a 6-3 ruling in his favor</a:t>
            </a:r>
          </a:p>
          <a:p>
            <a:r>
              <a:rPr lang="en-US" dirty="0" smtClean="0">
                <a:solidFill>
                  <a:srgbClr val="3792AA"/>
                </a:solidFill>
                <a:latin typeface="Calibri"/>
                <a:cs typeface="Calibri"/>
              </a:rPr>
              <a:t>One of the other liberal Justices was </a:t>
            </a:r>
            <a:r>
              <a:rPr lang="en-US" dirty="0" err="1" smtClean="0">
                <a:solidFill>
                  <a:srgbClr val="3792AA"/>
                </a:solidFill>
                <a:latin typeface="Calibri"/>
                <a:cs typeface="Calibri"/>
              </a:rPr>
              <a:t>Thurgood</a:t>
            </a:r>
            <a:r>
              <a:rPr lang="en-US" dirty="0" smtClean="0">
                <a:solidFill>
                  <a:srgbClr val="3792AA"/>
                </a:solidFill>
                <a:latin typeface="Calibri"/>
                <a:cs typeface="Calibri"/>
              </a:rPr>
              <a:t> Marshall, a former leader in the NAACP and the first black Supreme Court Justice</a:t>
            </a:r>
            <a:endParaRPr lang="en-US" dirty="0">
              <a:solidFill>
                <a:srgbClr val="3792AA"/>
              </a:solidFill>
              <a:latin typeface="Calibri"/>
              <a:cs typeface="Calibri"/>
            </a:endParaRPr>
          </a:p>
        </p:txBody>
      </p:sp>
      <p:pic>
        <p:nvPicPr>
          <p:cNvPr id="4" name="Picture 3" descr="220px-Thurgoodmarshall1967.jpg"/>
          <p:cNvPicPr>
            <a:picLocks noChangeAspect="1"/>
          </p:cNvPicPr>
          <p:nvPr/>
        </p:nvPicPr>
        <p:blipFill>
          <a:blip r:embed="rId2"/>
          <a:stretch>
            <a:fillRect/>
          </a:stretch>
        </p:blipFill>
        <p:spPr>
          <a:xfrm>
            <a:off x="5537200" y="1917700"/>
            <a:ext cx="2794000" cy="4140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792AA"/>
                </a:solidFill>
                <a:latin typeface="Calibri"/>
                <a:cs typeface="Calibri"/>
              </a:rPr>
              <a:t>Civil Rights Movement</a:t>
            </a:r>
            <a:endParaRPr lang="en-US" dirty="0">
              <a:solidFill>
                <a:srgbClr val="3792AA"/>
              </a:solidFill>
              <a:latin typeface="Calibri"/>
              <a:cs typeface="Calibri"/>
            </a:endParaRPr>
          </a:p>
        </p:txBody>
      </p:sp>
      <p:sp>
        <p:nvSpPr>
          <p:cNvPr id="3" name="Content Placeholder 2"/>
          <p:cNvSpPr>
            <a:spLocks noGrp="1"/>
          </p:cNvSpPr>
          <p:nvPr>
            <p:ph idx="1"/>
          </p:nvPr>
        </p:nvSpPr>
        <p:spPr/>
        <p:txBody>
          <a:bodyPr/>
          <a:lstStyle/>
          <a:p>
            <a:r>
              <a:rPr lang="en-US" dirty="0" smtClean="0">
                <a:solidFill>
                  <a:srgbClr val="3792AA"/>
                </a:solidFill>
                <a:latin typeface="Calibri"/>
                <a:cs typeface="Calibri"/>
              </a:rPr>
              <a:t>Brown </a:t>
            </a:r>
            <a:r>
              <a:rPr lang="en-US" dirty="0" err="1" smtClean="0">
                <a:solidFill>
                  <a:srgbClr val="3792AA"/>
                </a:solidFill>
                <a:latin typeface="Calibri"/>
                <a:cs typeface="Calibri"/>
              </a:rPr>
              <a:t>v</a:t>
            </a:r>
            <a:r>
              <a:rPr lang="en-US" dirty="0" smtClean="0">
                <a:solidFill>
                  <a:srgbClr val="3792AA"/>
                </a:solidFill>
                <a:latin typeface="Calibri"/>
                <a:cs typeface="Calibri"/>
              </a:rPr>
              <a:t>. Board of Education</a:t>
            </a:r>
            <a:endParaRPr lang="en-US" dirty="0">
              <a:solidFill>
                <a:srgbClr val="3792AA"/>
              </a:solidFill>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75000"/>
                  </a:schemeClr>
                </a:solidFill>
                <a:latin typeface="Calibri"/>
                <a:cs typeface="Calibri"/>
              </a:rPr>
              <a:t>First Amendment</a:t>
            </a:r>
            <a:endParaRPr lang="en-US" dirty="0">
              <a:solidFill>
                <a:schemeClr val="accent2">
                  <a:lumMod val="75000"/>
                </a:schemeClr>
              </a:solidFill>
              <a:latin typeface="Calibri"/>
              <a:cs typeface="Calibri"/>
            </a:endParaRPr>
          </a:p>
        </p:txBody>
      </p:sp>
      <p:sp>
        <p:nvSpPr>
          <p:cNvPr id="3" name="Content Placeholder 2"/>
          <p:cNvSpPr>
            <a:spLocks noGrp="1"/>
          </p:cNvSpPr>
          <p:nvPr>
            <p:ph idx="1"/>
          </p:nvPr>
        </p:nvSpPr>
        <p:spPr/>
        <p:txBody>
          <a:bodyPr/>
          <a:lstStyle/>
          <a:p>
            <a:r>
              <a:rPr lang="en-US" dirty="0" smtClean="0">
                <a:solidFill>
                  <a:srgbClr val="3792AA"/>
                </a:solidFill>
                <a:latin typeface="Calibri"/>
                <a:cs typeface="Calibri"/>
              </a:rPr>
              <a:t>The Warren Court really started to enforce the separation of church and state</a:t>
            </a:r>
          </a:p>
          <a:p>
            <a:r>
              <a:rPr lang="en-US" dirty="0" smtClean="0">
                <a:latin typeface="Calibri"/>
                <a:cs typeface="Calibri"/>
              </a:rPr>
              <a:t>Engel </a:t>
            </a:r>
            <a:r>
              <a:rPr lang="en-US" dirty="0" err="1" smtClean="0">
                <a:latin typeface="Calibri"/>
                <a:cs typeface="Calibri"/>
              </a:rPr>
              <a:t>v</a:t>
            </a:r>
            <a:r>
              <a:rPr lang="en-US" dirty="0" smtClean="0">
                <a:latin typeface="Calibri"/>
                <a:cs typeface="Calibri"/>
              </a:rPr>
              <a:t>. Vitale </a:t>
            </a:r>
            <a:r>
              <a:rPr lang="en-US" dirty="0" smtClean="0">
                <a:solidFill>
                  <a:srgbClr val="3792AA"/>
                </a:solidFill>
                <a:latin typeface="Calibri"/>
                <a:cs typeface="Calibri"/>
              </a:rPr>
              <a:t>took group prayer out of the public school system</a:t>
            </a:r>
            <a:endParaRPr lang="en-US" dirty="0">
              <a:solidFill>
                <a:srgbClr val="3792AA"/>
              </a:solidFill>
              <a:latin typeface="Calibri"/>
              <a:cs typeface="Calibri"/>
            </a:endParaRPr>
          </a:p>
        </p:txBody>
      </p:sp>
      <p:pic>
        <p:nvPicPr>
          <p:cNvPr id="4" name="Picture 3" descr="550Jefferson.jpg"/>
          <p:cNvPicPr>
            <a:picLocks noChangeAspect="1"/>
          </p:cNvPicPr>
          <p:nvPr/>
        </p:nvPicPr>
        <p:blipFill>
          <a:blip r:embed="rId2"/>
          <a:stretch>
            <a:fillRect/>
          </a:stretch>
        </p:blipFill>
        <p:spPr>
          <a:xfrm>
            <a:off x="4660900" y="3802149"/>
            <a:ext cx="4203700" cy="2598651"/>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Reapportionment</a:t>
            </a:r>
            <a:endParaRPr lang="en-US" dirty="0">
              <a:latin typeface="Calibri"/>
              <a:cs typeface="Calibri"/>
            </a:endParaRPr>
          </a:p>
        </p:txBody>
      </p:sp>
      <p:sp>
        <p:nvSpPr>
          <p:cNvPr id="3" name="Content Placeholder 2"/>
          <p:cNvSpPr>
            <a:spLocks noGrp="1"/>
          </p:cNvSpPr>
          <p:nvPr>
            <p:ph idx="1"/>
          </p:nvPr>
        </p:nvSpPr>
        <p:spPr/>
        <p:txBody>
          <a:bodyPr/>
          <a:lstStyle/>
          <a:p>
            <a:r>
              <a:rPr lang="en-US" u="sng" dirty="0" smtClean="0">
                <a:solidFill>
                  <a:srgbClr val="3792AA"/>
                </a:solidFill>
                <a:latin typeface="Calibri"/>
                <a:cs typeface="Calibri"/>
              </a:rPr>
              <a:t>Reapportionment:</a:t>
            </a:r>
            <a:r>
              <a:rPr lang="en-US" dirty="0" smtClean="0">
                <a:solidFill>
                  <a:srgbClr val="3792AA"/>
                </a:solidFill>
                <a:latin typeface="Calibri"/>
                <a:cs typeface="Calibri"/>
              </a:rPr>
              <a:t> redistributing representation in the legislature</a:t>
            </a:r>
          </a:p>
          <a:p>
            <a:r>
              <a:rPr lang="en-US" dirty="0" smtClean="0">
                <a:solidFill>
                  <a:srgbClr val="3792AA"/>
                </a:solidFill>
                <a:latin typeface="Calibri"/>
                <a:cs typeface="Calibri"/>
              </a:rPr>
              <a:t>Two votes per state isn’t fair when some states have 10x the population of others</a:t>
            </a:r>
          </a:p>
          <a:p>
            <a:r>
              <a:rPr lang="en-US" dirty="0" smtClean="0">
                <a:solidFill>
                  <a:srgbClr val="3792AA"/>
                </a:solidFill>
                <a:latin typeface="Calibri"/>
                <a:cs typeface="Calibri"/>
              </a:rPr>
              <a:t> Reapportionment ensures “one man, one vote,” guaranteeing each citizen has equal say in the government, no matter where they live</a:t>
            </a:r>
          </a:p>
          <a:p>
            <a:r>
              <a:rPr lang="en-US" dirty="0" smtClean="0">
                <a:latin typeface="Calibri"/>
                <a:cs typeface="Calibri"/>
              </a:rPr>
              <a:t>Reynolds </a:t>
            </a:r>
            <a:r>
              <a:rPr lang="en-US" dirty="0" err="1" smtClean="0">
                <a:latin typeface="Calibri"/>
                <a:cs typeface="Calibri"/>
              </a:rPr>
              <a:t>v</a:t>
            </a:r>
            <a:r>
              <a:rPr lang="en-US" dirty="0" smtClean="0">
                <a:latin typeface="Calibri"/>
                <a:cs typeface="Calibri"/>
              </a:rPr>
              <a:t>. Sims</a:t>
            </a:r>
            <a:endParaRPr lang="en-US" dirty="0">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Reapportionment at work</a:t>
            </a:r>
            <a:endParaRPr lang="en-US" dirty="0">
              <a:latin typeface="Calibri"/>
              <a:cs typeface="Calibri"/>
            </a:endParaRPr>
          </a:p>
        </p:txBody>
      </p:sp>
      <p:pic>
        <p:nvPicPr>
          <p:cNvPr id="4" name="Content Placeholder 3" descr="2000px-2010_census_reapportionment.svg.png"/>
          <p:cNvPicPr>
            <a:picLocks noGrp="1" noChangeAspect="1"/>
          </p:cNvPicPr>
          <p:nvPr>
            <p:ph idx="1"/>
          </p:nvPr>
        </p:nvPicPr>
        <p:blipFill>
          <a:blip r:embed="rId2"/>
          <a:srcRect l="-1724" r="-1724"/>
          <a:stretch>
            <a:fillRect/>
          </a:stretch>
        </p:blipFill>
        <p:spPr/>
      </p:pic>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792AA"/>
                </a:solidFill>
                <a:latin typeface="Calibri"/>
                <a:cs typeface="Calibri"/>
              </a:rPr>
              <a:t>Due process</a:t>
            </a:r>
            <a:endParaRPr lang="en-US" dirty="0">
              <a:solidFill>
                <a:srgbClr val="3792AA"/>
              </a:solidFill>
              <a:latin typeface="Calibri"/>
              <a:cs typeface="Calibri"/>
            </a:endParaRPr>
          </a:p>
        </p:txBody>
      </p:sp>
      <p:sp>
        <p:nvSpPr>
          <p:cNvPr id="3" name="Content Placeholder 2"/>
          <p:cNvSpPr>
            <a:spLocks noGrp="1"/>
          </p:cNvSpPr>
          <p:nvPr>
            <p:ph idx="1"/>
          </p:nvPr>
        </p:nvSpPr>
        <p:spPr>
          <a:xfrm>
            <a:off x="457200" y="1635491"/>
            <a:ext cx="8686800" cy="4625609"/>
          </a:xfrm>
        </p:spPr>
        <p:txBody>
          <a:bodyPr>
            <a:normAutofit/>
          </a:bodyPr>
          <a:lstStyle/>
          <a:p>
            <a:r>
              <a:rPr lang="en-US" u="sng" dirty="0" smtClean="0">
                <a:solidFill>
                  <a:srgbClr val="000000"/>
                </a:solidFill>
                <a:latin typeface="Calibri"/>
                <a:cs typeface="Calibri"/>
              </a:rPr>
              <a:t>Due process:</a:t>
            </a:r>
            <a:r>
              <a:rPr lang="en-US" dirty="0" smtClean="0">
                <a:solidFill>
                  <a:srgbClr val="000000"/>
                </a:solidFill>
                <a:latin typeface="Calibri"/>
                <a:cs typeface="Calibri"/>
              </a:rPr>
              <a:t> everything that happens to a suspect after they are arrested through when they stand trial</a:t>
            </a:r>
            <a:endParaRPr lang="en-US" u="sng" dirty="0" smtClean="0">
              <a:solidFill>
                <a:srgbClr val="000000"/>
              </a:solidFill>
              <a:latin typeface="Calibri"/>
              <a:cs typeface="Calibri"/>
            </a:endParaRPr>
          </a:p>
          <a:p>
            <a:r>
              <a:rPr lang="en-US" dirty="0" smtClean="0">
                <a:solidFill>
                  <a:srgbClr val="3792AA"/>
                </a:solidFill>
                <a:latin typeface="Calibri"/>
                <a:cs typeface="Calibri"/>
              </a:rPr>
              <a:t>Several cases the Warren Court heard dealt with expanding the rights of an arrested citizen</a:t>
            </a:r>
          </a:p>
          <a:p>
            <a:r>
              <a:rPr lang="en-US" dirty="0" smtClean="0">
                <a:solidFill>
                  <a:srgbClr val="3792AA"/>
                </a:solidFill>
                <a:latin typeface="Calibri"/>
                <a:cs typeface="Calibri"/>
              </a:rPr>
              <a:t>These included the right to an attorney during questioning </a:t>
            </a:r>
            <a:r>
              <a:rPr lang="en-US" dirty="0" smtClean="0">
                <a:solidFill>
                  <a:srgbClr val="000000"/>
                </a:solidFill>
                <a:latin typeface="Calibri"/>
                <a:cs typeface="Calibri"/>
              </a:rPr>
              <a:t>(Escobedo </a:t>
            </a:r>
            <a:r>
              <a:rPr lang="en-US" dirty="0" err="1" smtClean="0">
                <a:solidFill>
                  <a:srgbClr val="000000"/>
                </a:solidFill>
                <a:latin typeface="Calibri"/>
                <a:cs typeface="Calibri"/>
              </a:rPr>
              <a:t>v</a:t>
            </a:r>
            <a:r>
              <a:rPr lang="en-US" dirty="0" smtClean="0">
                <a:solidFill>
                  <a:srgbClr val="000000"/>
                </a:solidFill>
                <a:latin typeface="Calibri"/>
                <a:cs typeface="Calibri"/>
              </a:rPr>
              <a:t>. Illinois) </a:t>
            </a:r>
            <a:r>
              <a:rPr lang="en-US" dirty="0" smtClean="0">
                <a:solidFill>
                  <a:srgbClr val="3792AA"/>
                </a:solidFill>
                <a:latin typeface="Calibri"/>
                <a:cs typeface="Calibri"/>
              </a:rPr>
              <a:t>and a court appointed attorney if you cannot afford it </a:t>
            </a:r>
            <a:r>
              <a:rPr lang="en-US" dirty="0" smtClean="0">
                <a:latin typeface="Calibri"/>
                <a:cs typeface="Calibri"/>
              </a:rPr>
              <a:t>(Gideon </a:t>
            </a:r>
            <a:r>
              <a:rPr lang="en-US" dirty="0" err="1" smtClean="0">
                <a:latin typeface="Calibri"/>
                <a:cs typeface="Calibri"/>
              </a:rPr>
              <a:t>v</a:t>
            </a:r>
            <a:r>
              <a:rPr lang="en-US" dirty="0" smtClean="0">
                <a:latin typeface="Calibri"/>
                <a:cs typeface="Calibri"/>
              </a:rPr>
              <a:t>. Wainwright)</a:t>
            </a:r>
            <a:endParaRPr lang="en-US" dirty="0">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a:cs typeface="Calibri"/>
              </a:rPr>
              <a:t>Due process continued</a:t>
            </a:r>
            <a:endParaRPr lang="en-US" dirty="0">
              <a:latin typeface="Calibri"/>
              <a:cs typeface="Calibri"/>
            </a:endParaRPr>
          </a:p>
        </p:txBody>
      </p:sp>
      <p:sp>
        <p:nvSpPr>
          <p:cNvPr id="3" name="Content Placeholder 2"/>
          <p:cNvSpPr>
            <a:spLocks noGrp="1"/>
          </p:cNvSpPr>
          <p:nvPr>
            <p:ph idx="1"/>
          </p:nvPr>
        </p:nvSpPr>
        <p:spPr/>
        <p:txBody>
          <a:bodyPr>
            <a:normAutofit lnSpcReduction="10000"/>
          </a:bodyPr>
          <a:lstStyle/>
          <a:p>
            <a:r>
              <a:rPr lang="en-US" dirty="0" smtClean="0">
                <a:latin typeface="Calibri"/>
                <a:cs typeface="Calibri"/>
              </a:rPr>
              <a:t>In 1963, Ernesto Miranda was arrested for kidnapping, rape, and robbery</a:t>
            </a:r>
          </a:p>
          <a:p>
            <a:r>
              <a:rPr lang="en-US" dirty="0" smtClean="0">
                <a:latin typeface="Calibri"/>
                <a:cs typeface="Calibri"/>
              </a:rPr>
              <a:t>Since he didn’t know his Constitutional Rights, he immediately confessed everything</a:t>
            </a:r>
          </a:p>
          <a:p>
            <a:r>
              <a:rPr lang="en-US" dirty="0" smtClean="0">
                <a:latin typeface="Calibri"/>
                <a:cs typeface="Calibri"/>
              </a:rPr>
              <a:t>He later said he wouldn’t have done that if he knew</a:t>
            </a:r>
          </a:p>
          <a:p>
            <a:r>
              <a:rPr lang="en-US" dirty="0" smtClean="0">
                <a:solidFill>
                  <a:schemeClr val="accent2">
                    <a:lumMod val="75000"/>
                  </a:schemeClr>
                </a:solidFill>
                <a:latin typeface="Calibri"/>
                <a:cs typeface="Calibri"/>
              </a:rPr>
              <a:t>In Miranda </a:t>
            </a:r>
            <a:r>
              <a:rPr lang="en-US" dirty="0" err="1" smtClean="0">
                <a:solidFill>
                  <a:schemeClr val="accent2">
                    <a:lumMod val="75000"/>
                  </a:schemeClr>
                </a:solidFill>
                <a:latin typeface="Calibri"/>
                <a:cs typeface="Calibri"/>
              </a:rPr>
              <a:t>v</a:t>
            </a:r>
            <a:r>
              <a:rPr lang="en-US" dirty="0" smtClean="0">
                <a:solidFill>
                  <a:schemeClr val="accent2">
                    <a:lumMod val="75000"/>
                  </a:schemeClr>
                </a:solidFill>
                <a:latin typeface="Calibri"/>
                <a:cs typeface="Calibri"/>
              </a:rPr>
              <a:t>. Arizona, the Supreme Court declared everyone must be read their rights during arrest</a:t>
            </a:r>
          </a:p>
          <a:p>
            <a:r>
              <a:rPr lang="en-US" dirty="0" smtClean="0">
                <a:solidFill>
                  <a:schemeClr val="accent2">
                    <a:lumMod val="75000"/>
                  </a:schemeClr>
                </a:solidFill>
                <a:latin typeface="Calibri"/>
                <a:cs typeface="Calibri"/>
              </a:rPr>
              <a:t>Known as </a:t>
            </a:r>
            <a:r>
              <a:rPr lang="en-US" i="1" dirty="0" smtClean="0">
                <a:solidFill>
                  <a:schemeClr val="accent2">
                    <a:lumMod val="75000"/>
                  </a:schemeClr>
                </a:solidFill>
                <a:latin typeface="Calibri"/>
                <a:cs typeface="Calibri"/>
              </a:rPr>
              <a:t>Miranda Rights</a:t>
            </a:r>
            <a:endParaRPr lang="en-US" dirty="0">
              <a:solidFill>
                <a:schemeClr val="accent2">
                  <a:lumMod val="75000"/>
                </a:schemeClr>
              </a:solidFill>
              <a:latin typeface="Calibri"/>
              <a:cs typeface="Calibri"/>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206</TotalTime>
  <Words>365</Words>
  <Application>Microsoft Macintosh PowerPoint</Application>
  <PresentationFormat>On-screen Show (4:3)</PresentationFormat>
  <Paragraphs>35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Module</vt:lpstr>
      <vt:lpstr>PowerPoint Presentation</vt:lpstr>
      <vt:lpstr>The Warren Court</vt:lpstr>
      <vt:lpstr>Why so many changes?</vt:lpstr>
      <vt:lpstr>Civil Rights Movement</vt:lpstr>
      <vt:lpstr>First Amendment</vt:lpstr>
      <vt:lpstr>Reapportionment</vt:lpstr>
      <vt:lpstr>Reapportionment at work</vt:lpstr>
      <vt:lpstr>Due process</vt:lpstr>
      <vt:lpstr>Due process continued</vt:lpstr>
    </vt:vector>
  </TitlesOfParts>
  <Company>Doane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Ness</dc:creator>
  <cp:lastModifiedBy>LPS LPS</cp:lastModifiedBy>
  <cp:revision>15</cp:revision>
  <dcterms:created xsi:type="dcterms:W3CDTF">2016-02-23T01:49:14Z</dcterms:created>
  <dcterms:modified xsi:type="dcterms:W3CDTF">2016-02-23T16:26:53Z</dcterms:modified>
</cp:coreProperties>
</file>