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9" r:id="rId1"/>
  </p:sldMasterIdLst>
  <p:sldIdLst>
    <p:sldId id="256" r:id="rId2"/>
    <p:sldId id="262" r:id="rId3"/>
    <p:sldId id="261" r:id="rId4"/>
    <p:sldId id="263" r:id="rId5"/>
    <p:sldId id="264" r:id="rId6"/>
    <p:sldId id="257" r:id="rId7"/>
    <p:sldId id="258" r:id="rId8"/>
    <p:sldId id="259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8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EBE3-5386-6E42-B761-12B7E21BF8F4}" type="datetimeFigureOut">
              <a:rPr lang="en-US" smtClean="0"/>
              <a:pPr/>
              <a:t>2/9/16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2F979-4238-974E-AE90-4DDBA92A1B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EBE3-5386-6E42-B761-12B7E21BF8F4}" type="datetimeFigureOut">
              <a:rPr lang="en-US" smtClean="0"/>
              <a:pPr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2F979-4238-974E-AE90-4DDBA92A1B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EBE3-5386-6E42-B761-12B7E21BF8F4}" type="datetimeFigureOut">
              <a:rPr lang="en-US" smtClean="0"/>
              <a:pPr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2F979-4238-974E-AE90-4DDBA92A1B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EBE3-5386-6E42-B761-12B7E21BF8F4}" type="datetimeFigureOut">
              <a:rPr lang="en-US" smtClean="0"/>
              <a:pPr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2F979-4238-974E-AE90-4DDBA92A1B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EBE3-5386-6E42-B761-12B7E21BF8F4}" type="datetimeFigureOut">
              <a:rPr lang="en-US" smtClean="0"/>
              <a:pPr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EBE3-5386-6E42-B761-12B7E21BF8F4}" type="datetimeFigureOut">
              <a:rPr lang="en-US" smtClean="0"/>
              <a:pPr/>
              <a:t>2/9/16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2F979-4238-974E-AE90-4DDBA92A1B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EBE3-5386-6E42-B761-12B7E21BF8F4}" type="datetimeFigureOut">
              <a:rPr lang="en-US" smtClean="0"/>
              <a:pPr/>
              <a:t>2/9/16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2F979-4238-974E-AE90-4DDBA92A1B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EBE3-5386-6E42-B761-12B7E21BF8F4}" type="datetimeFigureOut">
              <a:rPr lang="en-US" smtClean="0"/>
              <a:pPr/>
              <a:t>2/9/16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2F979-4238-974E-AE90-4DDBA92A1B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EBE3-5386-6E42-B761-12B7E21BF8F4}" type="datetimeFigureOut">
              <a:rPr lang="en-US" smtClean="0"/>
              <a:pPr/>
              <a:t>2/9/16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2F979-4238-974E-AE90-4DDBA92A1B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EBE3-5386-6E42-B761-12B7E21BF8F4}" type="datetimeFigureOut">
              <a:rPr lang="en-US" smtClean="0"/>
              <a:pPr/>
              <a:t>2/9/16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2F979-4238-974E-AE90-4DDBA92A1B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EBE3-5386-6E42-B761-12B7E21BF8F4}" type="datetimeFigureOut">
              <a:rPr lang="en-US" smtClean="0"/>
              <a:pPr/>
              <a:t>2/9/16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2F979-4238-974E-AE90-4DDBA92A1B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fld id="{0597EBE3-5386-6E42-B761-12B7E21BF8F4}" type="datetimeFigureOut">
              <a:rPr lang="en-US" smtClean="0"/>
              <a:pPr/>
              <a:t>2/9/16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1CD2F979-4238-974E-AE90-4DDBA92A1B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2136374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Violence vs. Nonviolence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Violence in Birmingham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98112"/>
            <a:ext cx="7708392" cy="295955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With the jail full, Bull Connor ordered that instead of gathering and arresting protestors, the police were to prevent them from entering downtown</a:t>
            </a:r>
          </a:p>
          <a:p>
            <a:r>
              <a:rPr lang="en-US" dirty="0" smtClean="0">
                <a:solidFill>
                  <a:srgbClr val="2A6D7D"/>
                </a:solidFill>
              </a:rPr>
              <a:t>Fire hoses and police dogs were set loose on the crowds</a:t>
            </a:r>
            <a:endParaRPr lang="en-US" dirty="0">
              <a:solidFill>
                <a:srgbClr val="2A6D7D"/>
              </a:solidFill>
            </a:endParaRPr>
          </a:p>
        </p:txBody>
      </p:sp>
      <p:pic>
        <p:nvPicPr>
          <p:cNvPr id="5" name="Picture 4" descr="b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3701" y="4023364"/>
            <a:ext cx="4342009" cy="2845491"/>
          </a:xfrm>
          <a:prstGeom prst="rect">
            <a:avLst/>
          </a:prstGeom>
        </p:spPr>
      </p:pic>
      <p:pic>
        <p:nvPicPr>
          <p:cNvPr id="6" name="Picture 5" descr="m-376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0372" y="4021537"/>
            <a:ext cx="3814184" cy="28581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President Kennedy urged local unions to raise over a quarter of a million dollars in bail for the protestors, including Dr. King</a:t>
            </a:r>
          </a:p>
          <a:p>
            <a:r>
              <a:rPr lang="en-US" dirty="0" smtClean="0">
                <a:solidFill>
                  <a:srgbClr val="2A6D7D"/>
                </a:solidFill>
              </a:rPr>
              <a:t>Lunch counters and local businesses were desegregated</a:t>
            </a:r>
          </a:p>
          <a:p>
            <a:r>
              <a:rPr lang="en-US" dirty="0" smtClean="0"/>
              <a:t>Unfortunately, the police, fire department, and Birmingham Bar Association still remained strictly comprised of white men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Nonviolent Protests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2A6D7D"/>
                </a:solidFill>
              </a:rPr>
              <a:t>Nonviolent protest:</a:t>
            </a:r>
            <a:r>
              <a:rPr lang="en-US" dirty="0" smtClean="0">
                <a:solidFill>
                  <a:srgbClr val="2A6D7D"/>
                </a:solidFill>
              </a:rPr>
              <a:t> a peaceful way of protesting against restrictive racial policies</a:t>
            </a:r>
          </a:p>
          <a:p>
            <a:r>
              <a:rPr lang="en-US" dirty="0" smtClean="0">
                <a:solidFill>
                  <a:srgbClr val="2A6D7D"/>
                </a:solidFill>
              </a:rPr>
              <a:t>Greatly inspired by the teachings of Mohandas Gandhi</a:t>
            </a:r>
          </a:p>
          <a:p>
            <a:r>
              <a:rPr lang="en-US" dirty="0" smtClean="0"/>
              <a:t>Many of the leaders in the Civil Rights Movement adopted nonviolence as an alternative to the racial violence they already faced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Sit-ins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136888"/>
            <a:ext cx="7498080" cy="3865932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Sit-ins were one of the most popular forms of nonviolent protests in the Civil Rights Movement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Protests would simply sit at lunch counters and refuse to leave until they were served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Sit-in were widely used by SNCC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 descr="sit-in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4849" y="1176481"/>
            <a:ext cx="5630986" cy="20751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Sit-ins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5132" y="1256368"/>
            <a:ext cx="4848204" cy="575759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Sit-in participants were often harassed or even assaulted by others</a:t>
            </a:r>
          </a:p>
          <a:p>
            <a:r>
              <a:rPr lang="en-US" dirty="0" smtClean="0">
                <a:solidFill>
                  <a:srgbClr val="2A6D7D"/>
                </a:solidFill>
              </a:rPr>
              <a:t>The nonviolent sit-in participants would often be arrested, but their attackers would not</a:t>
            </a:r>
          </a:p>
          <a:p>
            <a:r>
              <a:rPr lang="en-US" dirty="0" smtClean="0"/>
              <a:t>The most famous sit-ins took place in Nashville, TN and Greensboro, NC</a:t>
            </a:r>
          </a:p>
          <a:p>
            <a:r>
              <a:rPr lang="en-US" dirty="0" smtClean="0">
                <a:solidFill>
                  <a:srgbClr val="2A6D7D"/>
                </a:solidFill>
              </a:rPr>
              <a:t>Most sit-ins did not target restaurants, but lunch counters at department stores</a:t>
            </a:r>
            <a:endParaRPr lang="en-US" dirty="0">
              <a:solidFill>
                <a:srgbClr val="2A6D7D"/>
              </a:solidFill>
            </a:endParaRPr>
          </a:p>
        </p:txBody>
      </p:sp>
      <p:pic>
        <p:nvPicPr>
          <p:cNvPr id="4" name="Picture 3" descr="121108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2898" y="-11537"/>
            <a:ext cx="3913384" cy="3130707"/>
          </a:xfrm>
          <a:prstGeom prst="rect">
            <a:avLst/>
          </a:prstGeom>
        </p:spPr>
      </p:pic>
      <p:pic>
        <p:nvPicPr>
          <p:cNvPr id="5" name="Picture 4" descr="Paul_Laprad_Nashville_sit-ins_1960_croppe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4412" y="2896373"/>
            <a:ext cx="2968658" cy="3978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Boynton </a:t>
            </a:r>
            <a:r>
              <a:rPr lang="en-US" dirty="0" err="1" smtClean="0"/>
              <a:t>v</a:t>
            </a:r>
            <a:r>
              <a:rPr lang="en-US" dirty="0" smtClean="0"/>
              <a:t>. Virginia / Freedom Rides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2A6D7D"/>
                </a:solidFill>
              </a:rPr>
              <a:t>Boynton </a:t>
            </a:r>
            <a:r>
              <a:rPr lang="en-US" dirty="0" err="1" smtClean="0">
                <a:solidFill>
                  <a:srgbClr val="2A6D7D"/>
                </a:solidFill>
              </a:rPr>
              <a:t>v</a:t>
            </a:r>
            <a:r>
              <a:rPr lang="en-US" dirty="0" smtClean="0">
                <a:solidFill>
                  <a:srgbClr val="2A6D7D"/>
                </a:solidFill>
              </a:rPr>
              <a:t>.  Virginia declared that it was illegal for both interstate buses AND bus stations to be segregated</a:t>
            </a:r>
          </a:p>
          <a:p>
            <a:r>
              <a:rPr lang="en-US" dirty="0" smtClean="0">
                <a:solidFill>
                  <a:srgbClr val="2A6D7D"/>
                </a:solidFill>
              </a:rPr>
              <a:t>In 1961, CORE organized a group of interracial riders to make the trip from Washington D.C. to New Orleans together to test if states were following the law</a:t>
            </a:r>
          </a:p>
          <a:p>
            <a:r>
              <a:rPr lang="en-US" dirty="0" smtClean="0"/>
              <a:t>The group was led by James Farmer and Jim Peck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Birmingham Campaign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Martin Luther King Jr. once referred to Birmingham,  Alabama as “the most segregated city in America.”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 1963, King and the SCLC began the Birmingham Campaign to desegregate the city.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This was to be done through boycotting local businesses, organizing sit-ins, and peaceful marches.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 Connor vs. MLK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5096" y="1417638"/>
            <a:ext cx="4228592" cy="4800600"/>
          </a:xfrm>
        </p:spPr>
        <p:txBody>
          <a:bodyPr>
            <a:normAutofit fontScale="92500"/>
          </a:bodyPr>
          <a:lstStyle/>
          <a:p>
            <a:r>
              <a:rPr lang="en-US" sz="2800" dirty="0" smtClean="0">
                <a:solidFill>
                  <a:srgbClr val="2A6D7D"/>
                </a:solidFill>
              </a:rPr>
              <a:t>Eugene “Bull” Connor was the Commissioner of Public Safety in Birmingham, meaning he controlled both the police and fire departments.</a:t>
            </a:r>
          </a:p>
          <a:p>
            <a:r>
              <a:rPr lang="en-US" sz="2800" dirty="0" smtClean="0"/>
              <a:t>All-around bad dude</a:t>
            </a:r>
          </a:p>
          <a:p>
            <a:r>
              <a:rPr lang="en-US" sz="2800" dirty="0" smtClean="0">
                <a:solidFill>
                  <a:srgbClr val="2A6D7D"/>
                </a:solidFill>
              </a:rPr>
              <a:t>Known for his violent and illegal tactics of handling protestors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2A6D7D"/>
                </a:solidFill>
              </a:rPr>
              <a:t>Arrested MLK</a:t>
            </a:r>
          </a:p>
        </p:txBody>
      </p:sp>
      <p:pic>
        <p:nvPicPr>
          <p:cNvPr id="4" name="Picture 3" descr="Bull_Connor_(196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3280" y="1676400"/>
            <a:ext cx="3211060" cy="398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Children’s Crusade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6208" y="1244600"/>
            <a:ext cx="7848092" cy="32766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On May 2</a:t>
            </a:r>
            <a:r>
              <a:rPr lang="en-US" sz="2800" baseline="30000" dirty="0" smtClean="0">
                <a:solidFill>
                  <a:schemeClr val="accent1">
                    <a:lumMod val="75000"/>
                  </a:schemeClr>
                </a:solidFill>
              </a:rPr>
              <a:t>nd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, 1963, thousands of children left their schools to join in a pre-planned series of demonstrations across Birmingham</a:t>
            </a: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7-18 year olds</a:t>
            </a:r>
          </a:p>
          <a:p>
            <a:r>
              <a:rPr lang="en-US" sz="2800" dirty="0" smtClean="0"/>
              <a:t>One high school actually locked the gates to prevent students</a:t>
            </a:r>
          </a:p>
          <a:p>
            <a:pPr>
              <a:buNone/>
            </a:pPr>
            <a:r>
              <a:rPr lang="en-US" sz="2800" dirty="0" smtClean="0"/>
              <a:t>   from leaving</a:t>
            </a:r>
            <a:endParaRPr lang="en-US" sz="2800" dirty="0"/>
          </a:p>
        </p:txBody>
      </p:sp>
      <p:pic>
        <p:nvPicPr>
          <p:cNvPr id="4" name="Picture 3" descr="birmingham-childrens-marc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3900" y="3538250"/>
            <a:ext cx="4399788" cy="31038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Children’s Crusade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Despite the protestors being children, the police still reacted with some violence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Hundreds of children were arrested, to the point where the jail was full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Fire hoses were used in some cases on the students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 descr="MTIwNjA4NjM0MTA0MTUzNjE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5438" y="4200892"/>
            <a:ext cx="3778250" cy="251777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1747</TotalTime>
  <Words>497</Words>
  <Application>Microsoft Macintosh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Violence vs. Nonviolence</vt:lpstr>
      <vt:lpstr>Nonviolent Protests</vt:lpstr>
      <vt:lpstr>Sit-ins</vt:lpstr>
      <vt:lpstr>Sit-ins</vt:lpstr>
      <vt:lpstr>Boynton v. Virginia / Freedom Rides</vt:lpstr>
      <vt:lpstr>The Birmingham Campaign</vt:lpstr>
      <vt:lpstr>Bull Connor vs. MLK</vt:lpstr>
      <vt:lpstr>Children’s Crusade</vt:lpstr>
      <vt:lpstr>Children’s Crusade</vt:lpstr>
      <vt:lpstr>Violence in Birmingham</vt:lpstr>
      <vt:lpstr>Result</vt:lpstr>
    </vt:vector>
  </TitlesOfParts>
  <Company>Doane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Michelle Ness</dc:creator>
  <cp:lastModifiedBy>LPS LPS</cp:lastModifiedBy>
  <cp:revision>15</cp:revision>
  <dcterms:created xsi:type="dcterms:W3CDTF">2016-02-08T13:46:30Z</dcterms:created>
  <dcterms:modified xsi:type="dcterms:W3CDTF">2016-02-09T20:03:05Z</dcterms:modified>
</cp:coreProperties>
</file>