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5" r:id="rId1"/>
  </p:sldMasterIdLst>
  <p:sldIdLst>
    <p:sldId id="256" r:id="rId2"/>
    <p:sldId id="257" r:id="rId3"/>
    <p:sldId id="264" r:id="rId4"/>
    <p:sldId id="259" r:id="rId5"/>
    <p:sldId id="262" r:id="rId6"/>
    <p:sldId id="260" r:id="rId7"/>
    <p:sldId id="261"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80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D9DE752B-E8F7-5340-B26E-04BCCA0FC648}"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D9DE752B-E8F7-5340-B26E-04BCCA0FC648}"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96AAE-016F-7D45-9798-ABF2FEC39962}"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D9DE752B-E8F7-5340-B26E-04BCCA0FC648}"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96AAE-016F-7D45-9798-ABF2FEC39962}"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D9DE752B-E8F7-5340-B26E-04BCCA0FC648}"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96AAE-016F-7D45-9798-ABF2FEC39962}"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D9DE752B-E8F7-5340-B26E-04BCCA0FC648}"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96AAE-016F-7D45-9798-ABF2FEC39962}"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D9DE752B-E8F7-5340-B26E-04BCCA0FC648}"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96AAE-016F-7D45-9798-ABF2FEC39962}"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9DE752B-E8F7-5340-B26E-04BCCA0FC648}"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96AAE-016F-7D45-9798-ABF2FEC39962}"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9DE752B-E8F7-5340-B26E-04BCCA0FC648}"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96AAE-016F-7D45-9798-ABF2FEC39962}"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9DE752B-E8F7-5340-B26E-04BCCA0FC648}"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96AAE-016F-7D45-9798-ABF2FEC39962}"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D9DE752B-E8F7-5340-B26E-04BCCA0FC648}"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96AAE-016F-7D45-9798-ABF2FEC39962}"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CBEAF9-9E58-4CC8-A6FF-6DD8A58DEEA4}" type="datetimeFigureOut">
              <a:rPr lang="en-US" smtClean="0"/>
              <a:pPr/>
              <a:t>2/9/16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9DE752B-E8F7-5340-B26E-04BCCA0FC648}"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96AAE-016F-7D45-9798-ABF2FEC39962}"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D9DE752B-E8F7-5340-B26E-04BCCA0FC648}" type="datetimeFigureOut">
              <a:rPr lang="en-US" smtClean="0"/>
              <a:t>2/9/16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F96AAE-016F-7D45-9798-ABF2FEC39962}"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9DE752B-E8F7-5340-B26E-04BCCA0FC648}" type="datetimeFigureOut">
              <a:rPr lang="en-US" smtClean="0"/>
              <a:t>2/9/16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F96AAE-016F-7D45-9798-ABF2FEC3996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DE752B-E8F7-5340-B26E-04BCCA0FC648}" type="datetimeFigureOut">
              <a:rPr lang="en-US" smtClean="0"/>
              <a:t>2/9/16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F96AAE-016F-7D45-9798-ABF2FEC3996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DE752B-E8F7-5340-B26E-04BCCA0FC648}"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96AAE-016F-7D45-9798-ABF2FEC39962}"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D9DE752B-E8F7-5340-B26E-04BCCA0FC648}" type="datetimeFigureOut">
              <a:rPr lang="en-US" smtClean="0"/>
              <a:t>2/9/16</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52F96AAE-016F-7D45-9798-ABF2FEC3996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 id="2147483790" r:id="rId15"/>
    <p:sldLayoutId id="2147483791"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Unheard Voices of the Civil Rights Movement</a:t>
            </a:r>
            <a:endParaRPr lang="en-US" sz="6000" dirty="0"/>
          </a:p>
        </p:txBody>
      </p:sp>
      <p:sp>
        <p:nvSpPr>
          <p:cNvPr id="3" name="Subtitle 2"/>
          <p:cNvSpPr>
            <a:spLocks noGrp="1"/>
          </p:cNvSpPr>
          <p:nvPr>
            <p:ph type="subTitle" idx="1"/>
          </p:nvPr>
        </p:nvSpPr>
        <p:spPr/>
        <p:txBody>
          <a:bodyPr>
            <a:normAutofit/>
          </a:bodyPr>
          <a:lstStyle/>
          <a:p>
            <a:r>
              <a:rPr lang="en-US" dirty="0" smtClean="0"/>
              <a:t>Mexican-American and Native American History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Plessy</a:t>
            </a:r>
            <a:r>
              <a:rPr lang="en-US" dirty="0" smtClean="0"/>
              <a:t> </a:t>
            </a:r>
            <a:r>
              <a:rPr lang="en-US" dirty="0" err="1" smtClean="0"/>
              <a:t>v</a:t>
            </a:r>
            <a:r>
              <a:rPr lang="en-US" dirty="0" smtClean="0"/>
              <a:t>. Ferguson’s impact</a:t>
            </a:r>
            <a:endParaRPr lang="en-US" dirty="0"/>
          </a:p>
        </p:txBody>
      </p:sp>
      <p:sp>
        <p:nvSpPr>
          <p:cNvPr id="3" name="Content Placeholder 2"/>
          <p:cNvSpPr>
            <a:spLocks noGrp="1"/>
          </p:cNvSpPr>
          <p:nvPr>
            <p:ph idx="1"/>
          </p:nvPr>
        </p:nvSpPr>
        <p:spPr>
          <a:xfrm>
            <a:off x="203200" y="4419600"/>
            <a:ext cx="8737600" cy="1917700"/>
          </a:xfrm>
        </p:spPr>
        <p:txBody>
          <a:bodyPr/>
          <a:lstStyle/>
          <a:p>
            <a:r>
              <a:rPr lang="en-US" dirty="0" smtClean="0">
                <a:solidFill>
                  <a:srgbClr val="0881C5"/>
                </a:solidFill>
              </a:rPr>
              <a:t>The “separate but equal” ruling of </a:t>
            </a:r>
            <a:r>
              <a:rPr lang="en-US" dirty="0" err="1" smtClean="0">
                <a:solidFill>
                  <a:srgbClr val="0881C5"/>
                </a:solidFill>
              </a:rPr>
              <a:t>Plessy</a:t>
            </a:r>
            <a:r>
              <a:rPr lang="en-US" dirty="0" smtClean="0">
                <a:solidFill>
                  <a:srgbClr val="0881C5"/>
                </a:solidFill>
              </a:rPr>
              <a:t> </a:t>
            </a:r>
            <a:r>
              <a:rPr lang="en-US" dirty="0" err="1" smtClean="0">
                <a:solidFill>
                  <a:srgbClr val="0881C5"/>
                </a:solidFill>
              </a:rPr>
              <a:t>v</a:t>
            </a:r>
            <a:r>
              <a:rPr lang="en-US" dirty="0" smtClean="0">
                <a:solidFill>
                  <a:srgbClr val="0881C5"/>
                </a:solidFill>
              </a:rPr>
              <a:t>. Ferguson applied to all races, not just African Americans</a:t>
            </a:r>
          </a:p>
          <a:p>
            <a:r>
              <a:rPr lang="en-US" dirty="0" smtClean="0"/>
              <a:t>In Texas and the Southwest, racial segregation widely targeted Mexican-Americans</a:t>
            </a:r>
            <a:endParaRPr lang="en-US" dirty="0"/>
          </a:p>
        </p:txBody>
      </p:sp>
      <p:pic>
        <p:nvPicPr>
          <p:cNvPr id="4" name="Picture 3" descr="main-qimg-3f9e05f330d563e83ac30f7a9237ee51.jpeg"/>
          <p:cNvPicPr>
            <a:picLocks noChangeAspect="1"/>
          </p:cNvPicPr>
          <p:nvPr/>
        </p:nvPicPr>
        <p:blipFill>
          <a:blip r:embed="rId2"/>
          <a:stretch>
            <a:fillRect/>
          </a:stretch>
        </p:blipFill>
        <p:spPr>
          <a:xfrm>
            <a:off x="1492250" y="1790700"/>
            <a:ext cx="6159500" cy="2489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Felix Longoria</a:t>
            </a:r>
            <a:endParaRPr lang="en-US" dirty="0"/>
          </a:p>
        </p:txBody>
      </p:sp>
      <p:sp>
        <p:nvSpPr>
          <p:cNvPr id="3" name="Content Placeholder 2"/>
          <p:cNvSpPr>
            <a:spLocks noGrp="1"/>
          </p:cNvSpPr>
          <p:nvPr>
            <p:ph idx="1"/>
          </p:nvPr>
        </p:nvSpPr>
        <p:spPr>
          <a:xfrm>
            <a:off x="374649" y="1905000"/>
            <a:ext cx="5092700" cy="4787900"/>
          </a:xfrm>
        </p:spPr>
        <p:txBody>
          <a:bodyPr>
            <a:normAutofit fontScale="92500" lnSpcReduction="10000"/>
          </a:bodyPr>
          <a:lstStyle/>
          <a:p>
            <a:r>
              <a:rPr lang="en-US" dirty="0" smtClean="0">
                <a:solidFill>
                  <a:srgbClr val="0881C5"/>
                </a:solidFill>
              </a:rPr>
              <a:t>Felix Longoria was a Mexican-American man who was killed during WWII</a:t>
            </a:r>
          </a:p>
          <a:p>
            <a:r>
              <a:rPr lang="en-US" dirty="0" smtClean="0">
                <a:solidFill>
                  <a:srgbClr val="0881C5"/>
                </a:solidFill>
              </a:rPr>
              <a:t>The only funeral home in his hometown in Texas refused to give him a wake or bury him in the nicer cemetery in town because of his race</a:t>
            </a:r>
          </a:p>
          <a:p>
            <a:r>
              <a:rPr lang="en-US" dirty="0" smtClean="0">
                <a:solidFill>
                  <a:srgbClr val="0881C5"/>
                </a:solidFill>
              </a:rPr>
              <a:t>The American GI Forum and Senator Lyndon B. Johnson had Longoria’s body moved to Arlington National Cemetery, where he was buried with honor</a:t>
            </a:r>
          </a:p>
          <a:p>
            <a:endParaRPr lang="en-US" dirty="0"/>
          </a:p>
        </p:txBody>
      </p:sp>
      <p:pic>
        <p:nvPicPr>
          <p:cNvPr id="4" name="Picture 3" descr="Felix-longoria-photo-01.jpg"/>
          <p:cNvPicPr>
            <a:picLocks noChangeAspect="1"/>
          </p:cNvPicPr>
          <p:nvPr/>
        </p:nvPicPr>
        <p:blipFill>
          <a:blip r:embed="rId2"/>
          <a:stretch>
            <a:fillRect/>
          </a:stretch>
        </p:blipFill>
        <p:spPr>
          <a:xfrm>
            <a:off x="5794375" y="1905000"/>
            <a:ext cx="2778125" cy="38682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LULAC</a:t>
            </a:r>
            <a:endParaRPr lang="en-US" dirty="0"/>
          </a:p>
        </p:txBody>
      </p:sp>
      <p:sp>
        <p:nvSpPr>
          <p:cNvPr id="3" name="Content Placeholder 2"/>
          <p:cNvSpPr>
            <a:spLocks noGrp="1"/>
          </p:cNvSpPr>
          <p:nvPr>
            <p:ph idx="1"/>
          </p:nvPr>
        </p:nvSpPr>
        <p:spPr>
          <a:xfrm>
            <a:off x="571500" y="1905000"/>
            <a:ext cx="8001000" cy="4546600"/>
          </a:xfrm>
        </p:spPr>
        <p:txBody>
          <a:bodyPr>
            <a:normAutofit fontScale="92500"/>
          </a:bodyPr>
          <a:lstStyle/>
          <a:p>
            <a:r>
              <a:rPr lang="en-US" dirty="0" smtClean="0"/>
              <a:t>The League of United Latin American Citizens (LULAC) was founded in 1929 to promote the rights of the Hispanic population of the United States</a:t>
            </a:r>
          </a:p>
          <a:p>
            <a:r>
              <a:rPr lang="en-US" dirty="0" smtClean="0">
                <a:solidFill>
                  <a:srgbClr val="0881C5"/>
                </a:solidFill>
              </a:rPr>
              <a:t>LULAC works within the legal system, very similarly to the NAACP, to achieve racial equality for Hispanic people</a:t>
            </a:r>
          </a:p>
          <a:p>
            <a:r>
              <a:rPr lang="en-US" dirty="0" smtClean="0">
                <a:solidFill>
                  <a:srgbClr val="0881C5"/>
                </a:solidFill>
              </a:rPr>
              <a:t>LULAC helped with Delgado </a:t>
            </a:r>
            <a:r>
              <a:rPr lang="en-US" dirty="0" err="1" smtClean="0">
                <a:solidFill>
                  <a:srgbClr val="0881C5"/>
                </a:solidFill>
              </a:rPr>
              <a:t>v</a:t>
            </a:r>
            <a:r>
              <a:rPr lang="en-US" dirty="0" smtClean="0">
                <a:solidFill>
                  <a:srgbClr val="0881C5"/>
                </a:solidFill>
              </a:rPr>
              <a:t>. Bastrop, which outlawed the segregation of Mexican-American students in Texas public school in 1948, six years before Brown </a:t>
            </a:r>
            <a:r>
              <a:rPr lang="en-US" dirty="0" err="1" smtClean="0">
                <a:solidFill>
                  <a:srgbClr val="0881C5"/>
                </a:solidFill>
              </a:rPr>
              <a:t>v</a:t>
            </a:r>
            <a:r>
              <a:rPr lang="en-US" dirty="0" smtClean="0">
                <a:solidFill>
                  <a:srgbClr val="0881C5"/>
                </a:solidFill>
              </a:rPr>
              <a:t>. Board</a:t>
            </a:r>
          </a:p>
          <a:p>
            <a:r>
              <a:rPr lang="en-US" dirty="0" smtClean="0"/>
              <a:t>Today, LULAC works towards building better communities and provides college scholarships for Hispanic students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Urban Indian Relocation Plan</a:t>
            </a:r>
            <a:endParaRPr lang="en-US" sz="4800" dirty="0"/>
          </a:p>
        </p:txBody>
      </p:sp>
      <p:sp>
        <p:nvSpPr>
          <p:cNvPr id="3" name="Content Placeholder 2"/>
          <p:cNvSpPr>
            <a:spLocks noGrp="1"/>
          </p:cNvSpPr>
          <p:nvPr>
            <p:ph idx="1"/>
          </p:nvPr>
        </p:nvSpPr>
        <p:spPr>
          <a:xfrm>
            <a:off x="571500" y="1905000"/>
            <a:ext cx="8001000" cy="4559300"/>
          </a:xfrm>
        </p:spPr>
        <p:txBody>
          <a:bodyPr>
            <a:normAutofit lnSpcReduction="10000"/>
          </a:bodyPr>
          <a:lstStyle/>
          <a:p>
            <a:r>
              <a:rPr lang="en-US" dirty="0" smtClean="0">
                <a:solidFill>
                  <a:srgbClr val="0881C5"/>
                </a:solidFill>
              </a:rPr>
              <a:t>In 1952, the federal government created the Urban Indian Relocation Plan to assist Native Americans from reservations with finding jobs in major U.S. cities</a:t>
            </a:r>
          </a:p>
          <a:p>
            <a:r>
              <a:rPr lang="en-US" dirty="0" smtClean="0"/>
              <a:t>Native Americans on reservations were making about ¼ the income of their white counterparts</a:t>
            </a:r>
          </a:p>
          <a:p>
            <a:r>
              <a:rPr lang="en-US" dirty="0" smtClean="0"/>
              <a:t>Because of this program, over half of the Native American population in the United States now live in urban areas</a:t>
            </a:r>
          </a:p>
          <a:p>
            <a:r>
              <a:rPr lang="en-US" u="sng" dirty="0" smtClean="0">
                <a:solidFill>
                  <a:srgbClr val="0881C5"/>
                </a:solidFill>
              </a:rPr>
              <a:t>Cultural assimilation: </a:t>
            </a:r>
            <a:r>
              <a:rPr lang="en-US" dirty="0" smtClean="0">
                <a:solidFill>
                  <a:srgbClr val="0881C5"/>
                </a:solidFill>
              </a:rPr>
              <a:t>the process in which a group or individual’s language and culture come to resemble those of another group</a:t>
            </a:r>
            <a:endParaRPr lang="en-US" dirty="0">
              <a:solidFill>
                <a:srgbClr val="0881C5"/>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Occupation of Alcatraz</a:t>
            </a:r>
            <a:endParaRPr lang="en-US" dirty="0"/>
          </a:p>
        </p:txBody>
      </p:sp>
      <p:sp>
        <p:nvSpPr>
          <p:cNvPr id="3" name="Content Placeholder 2"/>
          <p:cNvSpPr>
            <a:spLocks noGrp="1"/>
          </p:cNvSpPr>
          <p:nvPr>
            <p:ph idx="1"/>
          </p:nvPr>
        </p:nvSpPr>
        <p:spPr>
          <a:xfrm>
            <a:off x="571500" y="1905000"/>
            <a:ext cx="8001000" cy="4584700"/>
          </a:xfrm>
        </p:spPr>
        <p:txBody>
          <a:bodyPr>
            <a:normAutofit fontScale="92500" lnSpcReduction="10000"/>
          </a:bodyPr>
          <a:lstStyle/>
          <a:p>
            <a:r>
              <a:rPr lang="en-US" dirty="0" smtClean="0">
                <a:solidFill>
                  <a:schemeClr val="accent5">
                    <a:lumMod val="50000"/>
                  </a:schemeClr>
                </a:solidFill>
              </a:rPr>
              <a:t>On November 20, 1969, a group of 89 Native Americans (men, women, and children) took over the island of Alcatraz and set up their own society there</a:t>
            </a:r>
          </a:p>
          <a:p>
            <a:r>
              <a:rPr lang="en-US" dirty="0" smtClean="0"/>
              <a:t>Cited the 1868 Treaty of Fort Laramie</a:t>
            </a:r>
          </a:p>
          <a:p>
            <a:r>
              <a:rPr lang="en-US" dirty="0" smtClean="0"/>
              <a:t>Offered to pay for it with $24 in glass beads and red cloth</a:t>
            </a:r>
          </a:p>
          <a:p>
            <a:r>
              <a:rPr lang="en-US" dirty="0" smtClean="0">
                <a:solidFill>
                  <a:schemeClr val="accent5">
                    <a:lumMod val="50000"/>
                  </a:schemeClr>
                </a:solidFill>
              </a:rPr>
              <a:t>Called “the cradle of the modern Native American civil rights movement” because it brought nationwide attention and support to their cause</a:t>
            </a:r>
          </a:p>
          <a:p>
            <a:r>
              <a:rPr lang="en-US" dirty="0" smtClean="0"/>
              <a:t>At its peak, the occupied Alcatraz had 600 full-time residents and over 1,000 visitors daily</a:t>
            </a:r>
          </a:p>
          <a:p>
            <a:endParaRPr lang="en-US" dirty="0" smtClean="0">
              <a:solidFill>
                <a:schemeClr val="accent5">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Occupation of Alcatraz</a:t>
            </a:r>
            <a:endParaRPr lang="en-US" dirty="0"/>
          </a:p>
        </p:txBody>
      </p:sp>
      <p:sp>
        <p:nvSpPr>
          <p:cNvPr id="3" name="Content Placeholder 2"/>
          <p:cNvSpPr>
            <a:spLocks noGrp="1"/>
          </p:cNvSpPr>
          <p:nvPr>
            <p:ph idx="1"/>
          </p:nvPr>
        </p:nvSpPr>
        <p:spPr>
          <a:xfrm>
            <a:off x="241300" y="1587500"/>
            <a:ext cx="8737600" cy="4114800"/>
          </a:xfrm>
        </p:spPr>
        <p:txBody>
          <a:bodyPr/>
          <a:lstStyle/>
          <a:p>
            <a:r>
              <a:rPr lang="en-US" dirty="0" smtClean="0">
                <a:solidFill>
                  <a:srgbClr val="0881C5"/>
                </a:solidFill>
              </a:rPr>
              <a:t>The occupiers promoted “Red Power,” very similarly to the African American movement of “Black Power”</a:t>
            </a:r>
          </a:p>
          <a:p>
            <a:r>
              <a:rPr lang="en-US" dirty="0" smtClean="0"/>
              <a:t>Several celebrities of the time visited the island and supported their cause</a:t>
            </a:r>
          </a:p>
          <a:p>
            <a:r>
              <a:rPr lang="en-US" dirty="0" smtClean="0"/>
              <a:t>Celebrated Un-Thanksgiving</a:t>
            </a:r>
          </a:p>
          <a:p>
            <a:r>
              <a:rPr lang="en-US" dirty="0" smtClean="0">
                <a:solidFill>
                  <a:srgbClr val="0881C5"/>
                </a:solidFill>
              </a:rPr>
              <a:t>The final protestors were removed by the federal government 14 months after the original occupation</a:t>
            </a:r>
          </a:p>
          <a:p>
            <a:endParaRPr lang="en-US" dirty="0"/>
          </a:p>
        </p:txBody>
      </p:sp>
      <p:pic>
        <p:nvPicPr>
          <p:cNvPr id="4" name="Picture 3" descr="o-ALCATRAZ-PRISON-facebook-860x280.jpg"/>
          <p:cNvPicPr>
            <a:picLocks noChangeAspect="1"/>
          </p:cNvPicPr>
          <p:nvPr/>
        </p:nvPicPr>
        <p:blipFill>
          <a:blip r:embed="rId2"/>
          <a:stretch>
            <a:fillRect/>
          </a:stretch>
        </p:blipFill>
        <p:spPr>
          <a:xfrm>
            <a:off x="3886200" y="5016804"/>
            <a:ext cx="5067300" cy="165039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The American Indian Movement</a:t>
            </a:r>
            <a:endParaRPr lang="en-US" sz="4400" dirty="0"/>
          </a:p>
        </p:txBody>
      </p:sp>
      <p:sp>
        <p:nvSpPr>
          <p:cNvPr id="3" name="Content Placeholder 2"/>
          <p:cNvSpPr>
            <a:spLocks noGrp="1"/>
          </p:cNvSpPr>
          <p:nvPr>
            <p:ph idx="1"/>
          </p:nvPr>
        </p:nvSpPr>
        <p:spPr>
          <a:xfrm>
            <a:off x="571500" y="1905000"/>
            <a:ext cx="8001000" cy="4483100"/>
          </a:xfrm>
        </p:spPr>
        <p:txBody>
          <a:bodyPr>
            <a:normAutofit/>
          </a:bodyPr>
          <a:lstStyle/>
          <a:p>
            <a:r>
              <a:rPr lang="en-US" dirty="0" smtClean="0">
                <a:solidFill>
                  <a:srgbClr val="0881C5"/>
                </a:solidFill>
              </a:rPr>
              <a:t>The American Indian Movement (AIM) was founded in 1968 to promote Native American’s rights</a:t>
            </a:r>
          </a:p>
          <a:p>
            <a:r>
              <a:rPr lang="en-US" dirty="0" smtClean="0"/>
              <a:t>They sought to hold the federal government accountable for all of the treaties they had signed with Native Americans over the past two centuries</a:t>
            </a:r>
          </a:p>
          <a:p>
            <a:r>
              <a:rPr lang="en-US" dirty="0" smtClean="0"/>
              <a:t>Tried unsuccessfully to get rid of the Bureau of Indian Affairs, but instead enacted change within the bureau to now, where most of the staff and all of the leadership are Native American</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avelogue">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Travelogue">
      <a:majorFont>
        <a:latin typeface="Calisto MT"/>
        <a:ea typeface=""/>
        <a:cs typeface=""/>
        <a:font script="Jpan" typeface="ＭＳ 明朝"/>
      </a:majorFont>
      <a:minorFont>
        <a:latin typeface="Calisto MT"/>
        <a:ea typeface=""/>
        <a:cs typeface=""/>
        <a:font script="Jpan" typeface="ＭＳ 明朝"/>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524</TotalTime>
  <Words>531</Words>
  <Application>Microsoft Macintosh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Travelogue</vt:lpstr>
      <vt:lpstr>Unheard Voices of the Civil Rights Movement</vt:lpstr>
      <vt:lpstr>Plessy v. Ferguson’s impact</vt:lpstr>
      <vt:lpstr>Felix Longoria</vt:lpstr>
      <vt:lpstr>LULAC</vt:lpstr>
      <vt:lpstr>Urban Indian Relocation Plan</vt:lpstr>
      <vt:lpstr>Occupation of Alcatraz</vt:lpstr>
      <vt:lpstr>Occupation of Alcatraz</vt:lpstr>
      <vt:lpstr>The American Indian Movement</vt:lpstr>
    </vt:vector>
  </TitlesOfParts>
  <Company>Doane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Unheard Voices of the Civil Rights Movement</dc:title>
  <dc:creator>Michelle Ness</dc:creator>
  <cp:lastModifiedBy>LPS LPS</cp:lastModifiedBy>
  <cp:revision>9</cp:revision>
  <dcterms:created xsi:type="dcterms:W3CDTF">2016-01-31T18:58:06Z</dcterms:created>
  <dcterms:modified xsi:type="dcterms:W3CDTF">2016-02-09T16:27:00Z</dcterms:modified>
</cp:coreProperties>
</file>