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8F254A-D98D-9F47-A0A8-1ECF80EAA96A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649262-C247-0D4C-9265-BED243A18A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739" y="1600200"/>
            <a:ext cx="7107711" cy="1828800"/>
          </a:xfrm>
        </p:spPr>
        <p:txBody>
          <a:bodyPr>
            <a:noAutofit/>
          </a:bodyPr>
          <a:lstStyle/>
          <a:p>
            <a:pPr algn="ctr"/>
            <a:r>
              <a:rPr lang="en-US" sz="7400" dirty="0" smtClean="0"/>
              <a:t>Turning Points</a:t>
            </a:r>
            <a:endParaRPr lang="en-US" sz="7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084" y="3671024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The </a:t>
            </a:r>
            <a:r>
              <a:rPr lang="en-US" sz="3100" dirty="0" err="1" smtClean="0"/>
              <a:t>Tet</a:t>
            </a:r>
            <a:r>
              <a:rPr lang="en-US" sz="3100" dirty="0" smtClean="0"/>
              <a:t> Offensive and My Lai Massacre</a:t>
            </a:r>
            <a:endParaRPr lang="en-US"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080"/>
                </a:solidFill>
              </a:rPr>
              <a:t>March 1968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Covered up; American public didn’t learn until over a year later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504 women, children, and elderly Vietnamese civilians were killed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>
                <a:solidFill>
                  <a:srgbClr val="004080"/>
                </a:solidFill>
              </a:rPr>
              <a:t>Not a single draft-aged man was found there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Led Lt. William </a:t>
            </a:r>
            <a:r>
              <a:rPr lang="en-US" dirty="0" err="1" smtClean="0">
                <a:solidFill>
                  <a:srgbClr val="004080"/>
                </a:solidFill>
              </a:rPr>
              <a:t>Calley</a:t>
            </a:r>
            <a:endParaRPr lang="en-US" dirty="0" smtClean="0">
              <a:solidFill>
                <a:srgbClr val="004080"/>
              </a:solidFill>
            </a:endParaRP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Only </a:t>
            </a:r>
            <a:r>
              <a:rPr lang="en-US" dirty="0" err="1" smtClean="0">
                <a:solidFill>
                  <a:srgbClr val="004080"/>
                </a:solidFill>
              </a:rPr>
              <a:t>Calley</a:t>
            </a:r>
            <a:r>
              <a:rPr lang="en-US" dirty="0" smtClean="0">
                <a:solidFill>
                  <a:srgbClr val="004080"/>
                </a:solidFill>
              </a:rPr>
              <a:t> was found guilty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Khe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80215" cy="49828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4080"/>
                </a:solidFill>
              </a:rPr>
              <a:t>Khe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err="1" smtClean="0">
                <a:solidFill>
                  <a:srgbClr val="004080"/>
                </a:solidFill>
              </a:rPr>
              <a:t>Sanh</a:t>
            </a:r>
            <a:r>
              <a:rPr lang="en-US" dirty="0" smtClean="0">
                <a:solidFill>
                  <a:srgbClr val="004080"/>
                </a:solidFill>
              </a:rPr>
              <a:t> was a U.S. military base in South Vietnam, near the border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On January 21</a:t>
            </a:r>
            <a:r>
              <a:rPr lang="en-US" baseline="30000" dirty="0" smtClean="0">
                <a:solidFill>
                  <a:srgbClr val="004080"/>
                </a:solidFill>
              </a:rPr>
              <a:t>st</a:t>
            </a:r>
            <a:r>
              <a:rPr lang="en-US" dirty="0" smtClean="0">
                <a:solidFill>
                  <a:srgbClr val="004080"/>
                </a:solidFill>
              </a:rPr>
              <a:t>, 1968, the North Vietnamese Army launched an attack on the base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Lasted until July</a:t>
            </a:r>
          </a:p>
          <a:p>
            <a:r>
              <a:rPr lang="en-US" dirty="0" smtClean="0"/>
              <a:t>NVA used artillery, mortars, and rockets</a:t>
            </a:r>
          </a:p>
          <a:p>
            <a:r>
              <a:rPr lang="en-US" dirty="0" smtClean="0"/>
              <a:t>U.S. bombed surrounding area </a:t>
            </a:r>
            <a:endParaRPr lang="en-US" dirty="0"/>
          </a:p>
        </p:txBody>
      </p:sp>
      <p:pic>
        <p:nvPicPr>
          <p:cNvPr id="4" name="Picture 3" descr="map-of-asia-during-vietnam-war_34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325" y="1263664"/>
            <a:ext cx="4381704" cy="5577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Khe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080"/>
                </a:solidFill>
              </a:rPr>
              <a:t>30,000 American troops fought at </a:t>
            </a:r>
            <a:r>
              <a:rPr lang="en-US" dirty="0" err="1" smtClean="0">
                <a:solidFill>
                  <a:srgbClr val="004080"/>
                </a:solidFill>
              </a:rPr>
              <a:t>Khe</a:t>
            </a:r>
            <a:r>
              <a:rPr lang="en-US" dirty="0" smtClean="0">
                <a:solidFill>
                  <a:srgbClr val="004080"/>
                </a:solidFill>
              </a:rPr>
              <a:t> </a:t>
            </a:r>
            <a:r>
              <a:rPr lang="en-US" dirty="0" err="1" smtClean="0">
                <a:solidFill>
                  <a:srgbClr val="004080"/>
                </a:solidFill>
              </a:rPr>
              <a:t>Sanh</a:t>
            </a:r>
            <a:endParaRPr lang="en-US" dirty="0" smtClean="0">
              <a:solidFill>
                <a:srgbClr val="004080"/>
              </a:solidFill>
            </a:endParaRPr>
          </a:p>
          <a:p>
            <a:r>
              <a:rPr lang="en-US" dirty="0" smtClean="0">
                <a:solidFill>
                  <a:srgbClr val="004080"/>
                </a:solidFill>
              </a:rPr>
              <a:t>The base was abandoned to pursue the enemy into Laos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Around 300 Americans were killed</a:t>
            </a:r>
          </a:p>
          <a:p>
            <a:r>
              <a:rPr lang="en-US" dirty="0" smtClean="0"/>
              <a:t>It is estimated up to 15,000 NVA were killed, but military officials believe it was closer to 6,000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wins battles?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080"/>
                </a:solidFill>
              </a:rPr>
              <a:t>The Vietnam War was mostly fought in a jungle against guerilla fighters that would disappear once a skirmish ended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There are no fronts, except the DMZ</a:t>
            </a:r>
          </a:p>
          <a:p>
            <a:r>
              <a:rPr lang="en-US" dirty="0" smtClean="0"/>
              <a:t>Land doesn’t really change hands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Instead, the U.S. would determine who was winning based off of casualties. Losers were doing more of the dying.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How do you think that changed soldiers’ goals?</a:t>
            </a:r>
            <a:endParaRPr lang="en-US" dirty="0">
              <a:solidFill>
                <a:srgbClr val="004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77515" cy="49983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080"/>
                </a:solidFill>
              </a:rPr>
              <a:t>On January 30</a:t>
            </a:r>
            <a:r>
              <a:rPr lang="en-US" baseline="30000" dirty="0" smtClean="0">
                <a:solidFill>
                  <a:srgbClr val="004080"/>
                </a:solidFill>
              </a:rPr>
              <a:t>th</a:t>
            </a:r>
            <a:r>
              <a:rPr lang="en-US" dirty="0" smtClean="0">
                <a:solidFill>
                  <a:srgbClr val="004080"/>
                </a:solidFill>
              </a:rPr>
              <a:t>, 1968 the North Vietnamese Army and the Viet Cong started a series of simultaneous attacks across the entirety of South Vietnam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Vietnamese New Year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126 towns and cities were hit</a:t>
            </a:r>
          </a:p>
        </p:txBody>
      </p:sp>
      <p:pic>
        <p:nvPicPr>
          <p:cNvPr id="4" name="Picture 3" descr="Tet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96" y="522902"/>
            <a:ext cx="454250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770446" cy="5184234"/>
          </a:xfrm>
        </p:spPr>
        <p:txBody>
          <a:bodyPr>
            <a:normAutofit/>
          </a:bodyPr>
          <a:lstStyle/>
          <a:p>
            <a:r>
              <a:rPr lang="en-US" dirty="0" smtClean="0"/>
              <a:t>Hue was a city close to the the DMZ in South Vietnam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Was completely occupied by the NVA during the </a:t>
            </a:r>
            <a:r>
              <a:rPr lang="en-US" dirty="0" err="1" smtClean="0">
                <a:solidFill>
                  <a:srgbClr val="004080"/>
                </a:solidFill>
              </a:rPr>
              <a:t>Tet</a:t>
            </a:r>
            <a:r>
              <a:rPr lang="en-US" dirty="0" smtClean="0">
                <a:solidFill>
                  <a:srgbClr val="004080"/>
                </a:solidFill>
              </a:rPr>
              <a:t> Offensive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U.S. troops had to go house to house to get the city back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“Longest and bloodiest ground action of the </a:t>
            </a:r>
            <a:r>
              <a:rPr lang="en-US" dirty="0" err="1" smtClean="0">
                <a:solidFill>
                  <a:srgbClr val="004080"/>
                </a:solidFill>
              </a:rPr>
              <a:t>Tet</a:t>
            </a:r>
            <a:r>
              <a:rPr lang="en-US" dirty="0" smtClean="0">
                <a:solidFill>
                  <a:srgbClr val="004080"/>
                </a:solidFill>
              </a:rPr>
              <a:t> Offensive”</a:t>
            </a:r>
            <a:endParaRPr lang="en-US" dirty="0">
              <a:solidFill>
                <a:srgbClr val="004080"/>
              </a:solidFill>
            </a:endParaRPr>
          </a:p>
        </p:txBody>
      </p:sp>
      <p:pic>
        <p:nvPicPr>
          <p:cNvPr id="4" name="Picture 3" descr="3722606917_1c09b4ce7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46" y="3967400"/>
            <a:ext cx="4302579" cy="2817034"/>
          </a:xfrm>
          <a:prstGeom prst="rect">
            <a:avLst/>
          </a:prstGeom>
        </p:spPr>
      </p:pic>
      <p:pic>
        <p:nvPicPr>
          <p:cNvPr id="5" name="Picture 4" descr="hu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37" y="1219200"/>
            <a:ext cx="38100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of 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68096"/>
          </a:xfrm>
        </p:spPr>
        <p:txBody>
          <a:bodyPr/>
          <a:lstStyle/>
          <a:p>
            <a:r>
              <a:rPr lang="en-US" dirty="0" smtClean="0"/>
              <a:t>Deaths: 3,470 Allied soldiers and 33,249 North Vietnamese &amp; Viet Cong soldiers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Over 14,000 civilians were killed</a:t>
            </a:r>
          </a:p>
        </p:txBody>
      </p:sp>
      <p:pic>
        <p:nvPicPr>
          <p:cNvPr id="4" name="Picture 3" descr="Tet-Offensive-Hero-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0170"/>
            <a:ext cx="9144000" cy="298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Public Turns on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rgbClr val="004080"/>
                </a:solidFill>
              </a:rPr>
              <a:t>Viet Cong execution photo/video</a:t>
            </a:r>
          </a:p>
          <a:p>
            <a:pPr lvl="1"/>
            <a:r>
              <a:rPr lang="en-US" dirty="0" smtClean="0">
                <a:solidFill>
                  <a:srgbClr val="004080"/>
                </a:solidFill>
              </a:rPr>
              <a:t>Showed on the evening news with no warning</a:t>
            </a:r>
          </a:p>
          <a:p>
            <a:r>
              <a:rPr lang="en-US" dirty="0" smtClean="0">
                <a:solidFill>
                  <a:srgbClr val="004080"/>
                </a:solidFill>
              </a:rPr>
              <a:t>Walter Cronkite declares he doesn’t believe this will end in anything but a stalemate</a:t>
            </a:r>
            <a:endParaRPr lang="en-US" dirty="0">
              <a:solidFill>
                <a:srgbClr val="004080"/>
              </a:solidFill>
            </a:endParaRPr>
          </a:p>
        </p:txBody>
      </p:sp>
      <p:pic>
        <p:nvPicPr>
          <p:cNvPr id="4" name="Picture 3" descr="screen-shot-2014-03-01-at-1-46-57-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02" y="3516135"/>
            <a:ext cx="6051985" cy="3355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Lai- “There was no mercy that day”</a:t>
            </a:r>
            <a:endParaRPr lang="en-US" dirty="0"/>
          </a:p>
        </p:txBody>
      </p:sp>
      <p:pic>
        <p:nvPicPr>
          <p:cNvPr id="4" name="Picture 3" descr="Ronald-Haeberle-My-Lai-massacre-unseen-images-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58" y="1486996"/>
            <a:ext cx="4281242" cy="299028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996"/>
            <a:ext cx="4924032" cy="3454172"/>
          </a:xfrm>
          <a:prstGeom prst="rect">
            <a:avLst/>
          </a:prstGeom>
        </p:spPr>
      </p:pic>
      <p:pic>
        <p:nvPicPr>
          <p:cNvPr id="6" name="Picture 5" descr="My_Lai_massac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758" y="3979991"/>
            <a:ext cx="4281242" cy="291412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758" y="3514630"/>
            <a:ext cx="2413000" cy="3378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82</TotalTime>
  <Words>370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Turning Points</vt:lpstr>
      <vt:lpstr>Khe Sanh</vt:lpstr>
      <vt:lpstr>Khe Sanh</vt:lpstr>
      <vt:lpstr>Who wins battles?</vt:lpstr>
      <vt:lpstr>The Tet Offensive</vt:lpstr>
      <vt:lpstr>Hue</vt:lpstr>
      <vt:lpstr>Aftermath of the Tet Offensive</vt:lpstr>
      <vt:lpstr>American Public Turns on War</vt:lpstr>
      <vt:lpstr>My Lai- “There was no mercy that day”</vt:lpstr>
      <vt:lpstr>My Lai Massacre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Points</dc:title>
  <dc:creator>Michelle Ness</dc:creator>
  <cp:lastModifiedBy>LPS LPS</cp:lastModifiedBy>
  <cp:revision>9</cp:revision>
  <dcterms:created xsi:type="dcterms:W3CDTF">2016-03-28T02:27:53Z</dcterms:created>
  <dcterms:modified xsi:type="dcterms:W3CDTF">2016-03-30T16:50:40Z</dcterms:modified>
</cp:coreProperties>
</file>