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6" r:id="rId17"/>
    <p:sldId id="270" r:id="rId18"/>
    <p:sldId id="272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0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bsnews.com/news/the-reagan-shooting-a-closer-call-than-we-knew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digitalhistory.uh.edu/disp_textbook.cfm?smtid=2&amp;psid=336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fa8Qupc4PnQ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challenger-disaster/videos/engineering-disasters---challenge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gbh/americanexperience/features/general-article/reagan-ira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pr.org/templates/story/story.php?storyId=120243522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81000"/>
            <a:ext cx="8229600" cy="220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40rr_header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16003"/>
            <a:ext cx="7849750" cy="4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Inaugural address—”Government is not the solution to our problems; government is the problem.”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Assassination attempt</a:t>
            </a:r>
          </a:p>
          <a:p>
            <a:r>
              <a:rPr lang="en-US" dirty="0" smtClean="0"/>
              <a:t>March 30, 1981</a:t>
            </a:r>
          </a:p>
          <a:p>
            <a:r>
              <a:rPr lang="en-US" dirty="0" smtClean="0"/>
              <a:t>John Hinckley, Jr.</a:t>
            </a:r>
          </a:p>
          <a:p>
            <a:r>
              <a:rPr lang="en-US" dirty="0" smtClean="0"/>
              <a:t>Near Washington Hilton Hotel</a:t>
            </a:r>
          </a:p>
          <a:p>
            <a:r>
              <a:rPr lang="en-US" dirty="0" smtClean="0"/>
              <a:t>Shot in chest &amp; right arm</a:t>
            </a:r>
          </a:p>
          <a:p>
            <a:r>
              <a:rPr lang="en-US" dirty="0" smtClean="0"/>
              <a:t>Hinckley was obsessed w/ Jodie Foster</a:t>
            </a:r>
          </a:p>
          <a:p>
            <a:r>
              <a:rPr lang="en-US" dirty="0" smtClean="0"/>
              <a:t>Found not guilty, insanity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7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Reagan joked in operating room, “I </a:t>
            </a:r>
            <a:r>
              <a:rPr lang="en-US" dirty="0" smtClean="0"/>
              <a:t>hope </a:t>
            </a:r>
            <a:r>
              <a:rPr lang="en-US" dirty="0" smtClean="0"/>
              <a:t>you are all Republicans”</a:t>
            </a:r>
          </a:p>
          <a:p>
            <a:r>
              <a:rPr lang="en-US" dirty="0" smtClean="0"/>
              <a:t>Released after two weeks</a:t>
            </a:r>
          </a:p>
          <a:p>
            <a:r>
              <a:rPr lang="en-US" dirty="0" smtClean="0"/>
              <a:t>Helped his approval rating</a:t>
            </a:r>
          </a:p>
          <a:p>
            <a:pPr lvl="1"/>
            <a:r>
              <a:rPr lang="en-US" dirty="0" smtClean="0"/>
              <a:t>Up to 73%</a:t>
            </a:r>
            <a:endParaRPr lang="en-US" dirty="0"/>
          </a:p>
        </p:txBody>
      </p:sp>
      <p:pic>
        <p:nvPicPr>
          <p:cNvPr id="7" name="Content Placeholder 6" descr="Reagans_wave_after_returning_from_WH_198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672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Reagan Shooting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CBS Clip</a:t>
            </a:r>
          </a:p>
          <a:p>
            <a:r>
              <a:rPr lang="en-US" dirty="0" smtClean="0">
                <a:hlinkClick r:id="rId2"/>
              </a:rPr>
              <a:t>Reagan Shooting: A Closer Call Than We Knew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Jodie-Fos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949829"/>
            <a:ext cx="2717800" cy="3222688"/>
          </a:xfrm>
          <a:prstGeom prst="rect">
            <a:avLst/>
          </a:prstGeom>
        </p:spPr>
      </p:pic>
      <p:pic>
        <p:nvPicPr>
          <p:cNvPr id="8" name="Picture 7" descr="John_Hinckley,_Jr._Mug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94" y="2949829"/>
            <a:ext cx="2197164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5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Traffic Controllers’ Strike, summer of ‘81</a:t>
            </a:r>
          </a:p>
          <a:p>
            <a:pPr lvl="1"/>
            <a:r>
              <a:rPr lang="en-US" dirty="0" smtClean="0"/>
              <a:t>PATCO, union of federal air traffic controllers</a:t>
            </a:r>
          </a:p>
          <a:p>
            <a:pPr lvl="1"/>
            <a:r>
              <a:rPr lang="en-US" dirty="0" smtClean="0"/>
              <a:t>Sought better working conditions, including better pay &amp; a 32-hour workweek</a:t>
            </a:r>
          </a:p>
          <a:p>
            <a:pPr lvl="1"/>
            <a:r>
              <a:rPr lang="en-US" dirty="0" smtClean="0"/>
              <a:t>Reagan: If they “do not report for work w/in 48 hrs. they have forfeited their jobs &amp; will be terminated.”</a:t>
            </a:r>
          </a:p>
          <a:p>
            <a:pPr lvl="2"/>
            <a:r>
              <a:rPr lang="en-US" dirty="0" smtClean="0"/>
              <a:t>11K+ were fired by Reagan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9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“Reaganomics”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8611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Supply-side economics &amp; free-market fiscal policy</a:t>
            </a:r>
          </a:p>
          <a:p>
            <a:r>
              <a:rPr lang="en-US" dirty="0" smtClean="0"/>
              <a:t>Hoped to stimulate the economy w/ tax cuts</a:t>
            </a:r>
          </a:p>
          <a:p>
            <a:pPr lvl="1"/>
            <a:r>
              <a:rPr lang="en-US" dirty="0" smtClean="0"/>
              <a:t>Economic Recovery Tax Act of 1981</a:t>
            </a:r>
          </a:p>
          <a:p>
            <a:pPr lvl="2"/>
            <a:r>
              <a:rPr lang="en-US" dirty="0" smtClean="0"/>
              <a:t>Top bracket of income taxes reduced from 70% to 50%</a:t>
            </a:r>
          </a:p>
          <a:p>
            <a:r>
              <a:rPr lang="en-US" dirty="0" smtClean="0"/>
              <a:t>“Peace through strength”</a:t>
            </a:r>
          </a:p>
          <a:p>
            <a:pPr lvl="1"/>
            <a:r>
              <a:rPr lang="en-US" dirty="0" smtClean="0"/>
              <a:t>Defense spending increases 40% between ‘81 &amp; ‘85</a:t>
            </a:r>
          </a:p>
          <a:p>
            <a:endParaRPr lang="en-US" dirty="0"/>
          </a:p>
        </p:txBody>
      </p:sp>
      <p:pic>
        <p:nvPicPr>
          <p:cNvPr id="5" name="Content Placeholder 4" descr="Ronald_Reagan_televised_address_from_the_Oval_Office,_outlining_plan_for_Tax_Reduction_Legislation_July_198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r="20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81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“Reaganomics”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Inflation during Carter’s Presidency=12.5%; Reagan=4.4%</a:t>
            </a:r>
          </a:p>
          <a:p>
            <a:r>
              <a:rPr lang="en-US" dirty="0" smtClean="0"/>
              <a:t>Unemployment rate in ‘81=7.5%; ‘89=5.4%</a:t>
            </a:r>
          </a:p>
          <a:p>
            <a:pPr lvl="1"/>
            <a:r>
              <a:rPr lang="en-US" dirty="0" smtClean="0"/>
              <a:t>10.8% in </a:t>
            </a:r>
            <a:r>
              <a:rPr lang="fr-FR" dirty="0" smtClean="0"/>
              <a:t>’</a:t>
            </a:r>
            <a:r>
              <a:rPr lang="en-US" dirty="0" smtClean="0"/>
              <a:t>82</a:t>
            </a:r>
          </a:p>
          <a:p>
            <a:r>
              <a:rPr lang="en-US" dirty="0" smtClean="0"/>
              <a:t>GDP grew rapidly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Critics labeled policies “trickle-down</a:t>
            </a:r>
            <a:r>
              <a:rPr lang="en-US" dirty="0"/>
              <a:t> </a:t>
            </a:r>
            <a:r>
              <a:rPr lang="en-US" dirty="0" smtClean="0"/>
              <a:t>economics”</a:t>
            </a:r>
          </a:p>
          <a:p>
            <a:pPr lvl="1"/>
            <a:r>
              <a:rPr lang="en-US" dirty="0" smtClean="0"/>
              <a:t>Gap between rich &amp; poor continued to grow</a:t>
            </a:r>
          </a:p>
          <a:p>
            <a:pPr lvl="1"/>
            <a:r>
              <a:rPr lang="en-US" dirty="0" smtClean="0"/>
              <a:t>Minorities/poor felt Reagan was indifferent to their plight</a:t>
            </a:r>
          </a:p>
          <a:p>
            <a:pPr lvl="1"/>
            <a:r>
              <a:rPr lang="en-US" dirty="0" smtClean="0"/>
              <a:t>Froze minimum wage @ $3.35</a:t>
            </a:r>
          </a:p>
          <a:p>
            <a:pPr lvl="1"/>
            <a:r>
              <a:rPr lang="en-US" dirty="0" smtClean="0"/>
              <a:t>Cut gov’t spending in many areas, including: Medicaid, Food Stamps, &amp; the EPA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4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5" y="377004"/>
            <a:ext cx="8632968" cy="62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Reversal of détente</a:t>
            </a:r>
          </a:p>
          <a:p>
            <a:r>
              <a:rPr lang="en-US" dirty="0" smtClean="0"/>
              <a:t>Massive military/defense build-up</a:t>
            </a:r>
          </a:p>
          <a:p>
            <a:r>
              <a:rPr lang="en-US" dirty="0" smtClean="0"/>
              <a:t>June 8, 1982, in front of British Parliament, “the forward march of freedom &amp; democracy will leave Marxism-Leninism on the ash-heap of history.”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Calls the Soviet Union an “evil empire”</a:t>
            </a:r>
          </a:p>
          <a:p>
            <a:r>
              <a:rPr lang="en-US" dirty="0" smtClean="0">
                <a:hlinkClick r:id="rId2"/>
              </a:rPr>
              <a:t>Reagan Doctrine</a:t>
            </a:r>
            <a:r>
              <a:rPr lang="en-US" dirty="0" smtClean="0"/>
              <a:t>: support for anti-Communist revolutions around the world</a:t>
            </a:r>
          </a:p>
          <a:p>
            <a:r>
              <a:rPr lang="en-US" dirty="0" smtClean="0"/>
              <a:t>1983, Strategic Defense Initiative (SDI), “Star Wars”</a:t>
            </a:r>
          </a:p>
          <a:p>
            <a:pPr lvl="1"/>
            <a:r>
              <a:rPr lang="en-US" dirty="0" smtClean="0"/>
              <a:t>Potential missile defense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2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“Star Wars”</a:t>
            </a:r>
            <a:endParaRPr lang="en-US" dirty="0"/>
          </a:p>
        </p:txBody>
      </p:sp>
      <p:pic>
        <p:nvPicPr>
          <p:cNvPr id="9" name="Picture 8" descr="Reagan_ET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7434"/>
            <a:ext cx="4830125" cy="3343185"/>
          </a:xfrm>
          <a:prstGeom prst="rect">
            <a:avLst/>
          </a:prstGeom>
        </p:spPr>
      </p:pic>
      <p:pic>
        <p:nvPicPr>
          <p:cNvPr id="10" name="Picture 9" descr="Reagan_Starcommander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36" y="4122600"/>
            <a:ext cx="3752264" cy="2302526"/>
          </a:xfrm>
          <a:prstGeom prst="rect">
            <a:avLst/>
          </a:prstGeom>
        </p:spPr>
      </p:pic>
      <p:pic>
        <p:nvPicPr>
          <p:cNvPr id="11" name="Picture 10" descr="url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0" y="4046276"/>
            <a:ext cx="1807189" cy="23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3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(1981-1985)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U.S. forces in Grenada, 1983</a:t>
            </a:r>
          </a:p>
          <a:p>
            <a:pPr lvl="1"/>
            <a:r>
              <a:rPr lang="en-US" dirty="0" smtClean="0"/>
              <a:t>U.S. victory w/in weeks—constitutional gov’t</a:t>
            </a:r>
          </a:p>
          <a:p>
            <a:pPr lvl="1"/>
            <a:r>
              <a:rPr lang="en-US" dirty="0" smtClean="0"/>
              <a:t>19 American casualties</a:t>
            </a:r>
          </a:p>
          <a:p>
            <a:r>
              <a:rPr lang="en-US" dirty="0" smtClean="0"/>
              <a:t>U.S. forces in Lebanon, 1983</a:t>
            </a:r>
          </a:p>
          <a:p>
            <a:pPr lvl="1"/>
            <a:r>
              <a:rPr lang="en-US" dirty="0" smtClean="0"/>
              <a:t>Peace-keeping mission</a:t>
            </a:r>
          </a:p>
          <a:p>
            <a:pPr lvl="1"/>
            <a:r>
              <a:rPr lang="en-US" dirty="0" smtClean="0"/>
              <a:t>Beirut barracks bombed—241 American servicemen killed</a:t>
            </a:r>
          </a:p>
          <a:p>
            <a:pPr lvl="1"/>
            <a:r>
              <a:rPr lang="en-US" dirty="0" smtClean="0"/>
              <a:t>Marines withdrawn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1984 Summer Olympics in Los Angeles</a:t>
            </a:r>
          </a:p>
          <a:p>
            <a:pPr lvl="1"/>
            <a:r>
              <a:rPr lang="en-US" dirty="0" smtClean="0"/>
              <a:t>USSR boycotts</a:t>
            </a:r>
          </a:p>
          <a:p>
            <a:pPr lvl="1"/>
            <a:r>
              <a:rPr lang="en-US" dirty="0" smtClean="0"/>
              <a:t>Americans dominate</a:t>
            </a:r>
          </a:p>
          <a:p>
            <a:endParaRPr lang="en-US" dirty="0"/>
          </a:p>
        </p:txBody>
      </p:sp>
      <p:pic>
        <p:nvPicPr>
          <p:cNvPr id="5" name="Picture 4" descr="1984-summer-olympics-logo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82" y="3922006"/>
            <a:ext cx="2380072" cy="25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96536"/>
            <a:ext cx="4038600" cy="51122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Born in Tampico, IL in 1911</a:t>
            </a:r>
          </a:p>
          <a:p>
            <a:r>
              <a:rPr lang="en-US" dirty="0" smtClean="0"/>
              <a:t>Eureka College</a:t>
            </a:r>
          </a:p>
          <a:p>
            <a:pPr lvl="1"/>
            <a:r>
              <a:rPr lang="en-US" dirty="0" smtClean="0"/>
              <a:t>Economics, sociology, football</a:t>
            </a:r>
          </a:p>
          <a:p>
            <a:r>
              <a:rPr lang="en-US" dirty="0" smtClean="0"/>
              <a:t>Sports announcer</a:t>
            </a:r>
          </a:p>
          <a:p>
            <a:pPr lvl="1"/>
            <a:r>
              <a:rPr lang="en-US" dirty="0" smtClean="0"/>
              <a:t>U. of Iowa football</a:t>
            </a:r>
          </a:p>
          <a:p>
            <a:pPr lvl="1"/>
            <a:r>
              <a:rPr lang="en-US" dirty="0" smtClean="0"/>
              <a:t>Chicago Cubs</a:t>
            </a:r>
          </a:p>
          <a:p>
            <a:r>
              <a:rPr lang="en-US" dirty="0" smtClean="0"/>
              <a:t>Hollywood career begins in 1937</a:t>
            </a:r>
          </a:p>
          <a:p>
            <a:pPr lvl="1"/>
            <a:r>
              <a:rPr lang="en-US" dirty="0" smtClean="0"/>
              <a:t>Appeared in 53 films over 2 decades</a:t>
            </a:r>
          </a:p>
          <a:p>
            <a:pPr lvl="1"/>
            <a:r>
              <a:rPr lang="en-US" dirty="0" smtClean="0"/>
              <a:t>“The </a:t>
            </a:r>
            <a:r>
              <a:rPr lang="en-US" dirty="0" err="1" smtClean="0"/>
              <a:t>Gipper</a:t>
            </a:r>
            <a:r>
              <a:rPr lang="en-US" dirty="0" smtClean="0"/>
              <a:t>” in </a:t>
            </a:r>
            <a:r>
              <a:rPr lang="en-US" i="1" dirty="0" err="1" smtClean="0"/>
              <a:t>Knute</a:t>
            </a:r>
            <a:r>
              <a:rPr lang="en-US" i="1" dirty="0" smtClean="0"/>
              <a:t> Rockne, All American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52120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wife—Jane Wyman, an actress</a:t>
            </a:r>
          </a:p>
          <a:p>
            <a:pPr lvl="1"/>
            <a:r>
              <a:rPr lang="en-US" dirty="0" smtClean="0"/>
              <a:t>2 children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wife—Nancy Davis, an actress</a:t>
            </a:r>
          </a:p>
          <a:p>
            <a:pPr lvl="1"/>
            <a:r>
              <a:rPr lang="en-US" dirty="0" smtClean="0"/>
              <a:t>2 more children</a:t>
            </a:r>
          </a:p>
          <a:p>
            <a:r>
              <a:rPr lang="en-US" dirty="0" smtClean="0"/>
              <a:t>Served as SAG President from 1947-1952, 1959</a:t>
            </a:r>
          </a:p>
          <a:p>
            <a:pPr lvl="1"/>
            <a:r>
              <a:rPr lang="en-US" dirty="0" smtClean="0"/>
              <a:t>Fervent anti-communist; testified before HUAC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3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Reagan proclaims it is </a:t>
            </a:r>
            <a:r>
              <a:rPr lang="en-US" dirty="0" smtClean="0">
                <a:hlinkClick r:id="rId2"/>
              </a:rPr>
              <a:t>“morning again in America”</a:t>
            </a:r>
            <a:endParaRPr lang="en-US" dirty="0" smtClean="0"/>
          </a:p>
          <a:p>
            <a:r>
              <a:rPr lang="en-US" dirty="0" smtClean="0"/>
              <a:t>Democrats choose former VP Walter Mondale</a:t>
            </a:r>
          </a:p>
          <a:p>
            <a:r>
              <a:rPr lang="en-US" dirty="0" smtClean="0"/>
              <a:t>Mondale chooses Geraldine Ferraro as his VP candidate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female on major party ticket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questioned Reagan’s age (73)  </a:t>
            </a:r>
          </a:p>
          <a:p>
            <a:r>
              <a:rPr lang="en-US" dirty="0" smtClean="0"/>
              <a:t>He seemed confused &amp; forgetful at times</a:t>
            </a:r>
          </a:p>
          <a:p>
            <a:pPr lvl="1"/>
            <a:r>
              <a:rPr lang="en-US" dirty="0" smtClean="0"/>
              <a:t>Rumors of Alzheimer’s swirled</a:t>
            </a:r>
          </a:p>
          <a:p>
            <a:r>
              <a:rPr lang="en-US" dirty="0" smtClean="0"/>
              <a:t>Reagan, “I will not make age an issue of this campaign. I am not going to exploit…my opponent’s youth &amp; inexperience.”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3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84-election-results-map-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" y="1646237"/>
            <a:ext cx="8199798" cy="440739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 wins 49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46237"/>
            <a:ext cx="7564341" cy="45262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0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9irxk699diUr1h1h9iO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0" y="484111"/>
            <a:ext cx="2540000" cy="2552700"/>
          </a:xfrm>
          <a:prstGeom prst="rect">
            <a:avLst/>
          </a:prstGeom>
        </p:spPr>
      </p:pic>
      <p:pic>
        <p:nvPicPr>
          <p:cNvPr id="5" name="Picture 4" descr="reagan-pi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0" y="3562922"/>
            <a:ext cx="3035808" cy="3035808"/>
          </a:xfrm>
          <a:prstGeom prst="rect">
            <a:avLst/>
          </a:prstGeom>
        </p:spPr>
      </p:pic>
      <p:pic>
        <p:nvPicPr>
          <p:cNvPr id="6" name="Picture 5" descr="imag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66" y="1652511"/>
            <a:ext cx="2933700" cy="2768600"/>
          </a:xfrm>
          <a:prstGeom prst="rect">
            <a:avLst/>
          </a:prstGeom>
        </p:spPr>
      </p:pic>
      <p:pic>
        <p:nvPicPr>
          <p:cNvPr id="7" name="Picture 6" descr="Reagan Button 198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66" y="205551"/>
            <a:ext cx="2671890" cy="2646841"/>
          </a:xfrm>
          <a:prstGeom prst="rect">
            <a:avLst/>
          </a:prstGeom>
        </p:spPr>
      </p:pic>
      <p:pic>
        <p:nvPicPr>
          <p:cNvPr id="8" name="Picture 7" descr="2012MondaleJugateBlu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90" y="3952467"/>
            <a:ext cx="2610979" cy="26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0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Term (1985-1989)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Challenger explosion</a:t>
            </a:r>
            <a:r>
              <a:rPr lang="en-US" dirty="0" smtClean="0"/>
              <a:t>, Jan. of ‘86</a:t>
            </a:r>
          </a:p>
          <a:p>
            <a:pPr lvl="1"/>
            <a:r>
              <a:rPr lang="en-US" dirty="0" smtClean="0"/>
              <a:t>7 killed, including teacher Christa McAuliffe</a:t>
            </a:r>
          </a:p>
          <a:p>
            <a:pPr lvl="1"/>
            <a:r>
              <a:rPr lang="en-US" dirty="0" smtClean="0"/>
              <a:t>Many saw it live on TV</a:t>
            </a:r>
          </a:p>
          <a:p>
            <a:r>
              <a:rPr lang="en-US" dirty="0" smtClean="0"/>
              <a:t>Reagan had announced a “war on drugs” in 1982</a:t>
            </a:r>
          </a:p>
          <a:p>
            <a:pPr lvl="1"/>
            <a:r>
              <a:rPr lang="en-US" dirty="0" smtClean="0"/>
              <a:t>Passed a drug enforcement bill in </a:t>
            </a:r>
            <a:r>
              <a:rPr lang="fr-FR" dirty="0" smtClean="0"/>
              <a:t>’</a:t>
            </a:r>
            <a:r>
              <a:rPr lang="en-US" dirty="0" smtClean="0"/>
              <a:t>86; budgeted $1.7 billion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Lady Nancy founded the “Just Say No” drug awareness campaign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2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Term (1985-1989)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Iran-Contra Affair, 1986</a:t>
            </a:r>
            <a:endParaRPr lang="en-US" dirty="0" smtClean="0"/>
          </a:p>
          <a:p>
            <a:pPr lvl="1"/>
            <a:r>
              <a:rPr lang="en-US" dirty="0" smtClean="0"/>
              <a:t>Scandal that shook Reagan administration</a:t>
            </a:r>
          </a:p>
          <a:p>
            <a:pPr lvl="1"/>
            <a:r>
              <a:rPr lang="en-US" dirty="0" smtClean="0"/>
              <a:t>Proceeds from secretive arms sales to Iran were used to fund Contras in Nicaragua, even though funding this group had been made illegal by Congress</a:t>
            </a:r>
          </a:p>
          <a:p>
            <a:pPr lvl="2"/>
            <a:r>
              <a:rPr lang="en-US" dirty="0" smtClean="0"/>
              <a:t>Contras were fighting the Cuban-supported Sandinistas</a:t>
            </a:r>
          </a:p>
          <a:p>
            <a:pPr lvl="1"/>
            <a:r>
              <a:rPr lang="en-US" dirty="0" smtClean="0"/>
              <a:t>Reagan proclaimed he knew nothing of the plot</a:t>
            </a:r>
          </a:p>
          <a:p>
            <a:pPr lvl="2"/>
            <a:r>
              <a:rPr lang="en-US" dirty="0" smtClean="0"/>
              <a:t>An investigation found no evidence linking Reagan to the plan</a:t>
            </a:r>
          </a:p>
          <a:p>
            <a:pPr lvl="1"/>
            <a:r>
              <a:rPr lang="en-US" dirty="0" smtClean="0"/>
              <a:t>Lost some of America’s trust; popularity fell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5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Term (1985-1989)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Heavy military spending, collectivized farming &amp; planned manufacturing had put a burden on Soviet spending</a:t>
            </a:r>
          </a:p>
          <a:p>
            <a:pPr lvl="1"/>
            <a:r>
              <a:rPr lang="en-US" dirty="0" smtClean="0"/>
              <a:t>Soviet economy was stagnant under Gorbachev</a:t>
            </a:r>
          </a:p>
          <a:p>
            <a:r>
              <a:rPr lang="en-US" dirty="0" smtClean="0"/>
              <a:t>Reagan had 4 summits w/ Gorbachev between ‘85 &amp; </a:t>
            </a:r>
            <a:r>
              <a:rPr lang="fr-FR" dirty="0" smtClean="0"/>
              <a:t>’</a:t>
            </a:r>
            <a:r>
              <a:rPr lang="en-US" dirty="0" smtClean="0"/>
              <a:t>88</a:t>
            </a:r>
          </a:p>
          <a:p>
            <a:pPr lvl="1"/>
            <a:r>
              <a:rPr lang="en-US" dirty="0" smtClean="0"/>
              <a:t>INF &amp; START I</a:t>
            </a:r>
          </a:p>
          <a:p>
            <a:pPr lvl="1"/>
            <a:r>
              <a:rPr lang="en-US" dirty="0" smtClean="0"/>
              <a:t>Is the Soviet Union still an “evil empire”? “No!”</a:t>
            </a:r>
          </a:p>
          <a:p>
            <a:pPr lvl="1"/>
            <a:r>
              <a:rPr lang="en-US" dirty="0" smtClean="0"/>
              <a:t>“Mr. Gorbachev, tear down this wall!”—1987</a:t>
            </a:r>
          </a:p>
          <a:p>
            <a:pPr lvl="2"/>
            <a:r>
              <a:rPr lang="en-US" dirty="0" smtClean="0">
                <a:hlinkClick r:id="rId2"/>
              </a:rPr>
              <a:t>Wall torn down in November of </a:t>
            </a:r>
            <a:r>
              <a:rPr lang="fr-FR" dirty="0" smtClean="0">
                <a:hlinkClick r:id="rId2"/>
              </a:rPr>
              <a:t>’</a:t>
            </a:r>
            <a:r>
              <a:rPr lang="en-US" dirty="0" smtClean="0">
                <a:hlinkClick r:id="rId2"/>
              </a:rPr>
              <a:t>89</a:t>
            </a:r>
            <a:endParaRPr lang="en-US" dirty="0" smtClean="0"/>
          </a:p>
          <a:p>
            <a:pPr lvl="1"/>
            <a:r>
              <a:rPr lang="en-US" dirty="0" smtClean="0"/>
              <a:t>Cold War declared over in December of </a:t>
            </a:r>
            <a:r>
              <a:rPr lang="fr-FR" dirty="0" smtClean="0"/>
              <a:t>’</a:t>
            </a:r>
            <a:r>
              <a:rPr lang="en-US" dirty="0" smtClean="0"/>
              <a:t>89</a:t>
            </a:r>
          </a:p>
          <a:p>
            <a:pPr lvl="1"/>
            <a:r>
              <a:rPr lang="en-US" dirty="0" smtClean="0"/>
              <a:t>Soviet Union collapsed in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7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ganBerlinWall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00" y="504192"/>
            <a:ext cx="6920669" cy="57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5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rlin_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0" y="617162"/>
            <a:ext cx="4545540" cy="2719554"/>
          </a:xfrm>
          <a:prstGeom prst="rect">
            <a:avLst/>
          </a:prstGeom>
        </p:spPr>
      </p:pic>
      <p:pic>
        <p:nvPicPr>
          <p:cNvPr id="4" name="Picture 3" descr="images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8" y="2902950"/>
            <a:ext cx="4918552" cy="32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Appointees</a:t>
            </a:r>
          </a:p>
          <a:p>
            <a:pPr lvl="1"/>
            <a:r>
              <a:rPr lang="en-US" dirty="0" smtClean="0"/>
              <a:t>Sandra Day O’Connor, 1981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female on SC</a:t>
            </a:r>
          </a:p>
          <a:p>
            <a:pPr lvl="1"/>
            <a:r>
              <a:rPr lang="en-US" dirty="0" smtClean="0"/>
              <a:t>Antonin Scalia, 1986</a:t>
            </a:r>
          </a:p>
          <a:p>
            <a:pPr lvl="1"/>
            <a:r>
              <a:rPr lang="en-US" sz="1700" dirty="0"/>
              <a:t>Died: February 13</a:t>
            </a:r>
            <a:r>
              <a:rPr lang="en-US" sz="1700"/>
              <a:t>, </a:t>
            </a:r>
            <a:r>
              <a:rPr lang="en-US" sz="1700" smtClean="0"/>
              <a:t>2016</a:t>
            </a:r>
          </a:p>
          <a:p>
            <a:pPr lvl="1"/>
            <a:r>
              <a:rPr lang="en-US" smtClean="0"/>
              <a:t>William </a:t>
            </a:r>
            <a:r>
              <a:rPr lang="en-US" dirty="0" smtClean="0"/>
              <a:t>Rehnquist raised to Chief Justice, 1986</a:t>
            </a:r>
          </a:p>
          <a:p>
            <a:pPr lvl="1"/>
            <a:r>
              <a:rPr lang="en-US" dirty="0" smtClean="0"/>
              <a:t>Anthony Kennedy, 1988</a:t>
            </a:r>
          </a:p>
          <a:p>
            <a:pPr lvl="2"/>
            <a:r>
              <a:rPr lang="en-US" dirty="0" smtClean="0"/>
              <a:t>Still in office</a:t>
            </a:r>
          </a:p>
          <a:p>
            <a:r>
              <a:rPr lang="en-US" dirty="0" smtClean="0"/>
              <a:t>SC became more conservative</a:t>
            </a:r>
            <a:endParaRPr lang="en-US" dirty="0"/>
          </a:p>
        </p:txBody>
      </p:sp>
      <p:pic>
        <p:nvPicPr>
          <p:cNvPr id="5" name="Content Placeholder 4" descr="Sandra_Day_O'Connor_198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5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53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Revival of patriotism</a:t>
            </a:r>
          </a:p>
          <a:p>
            <a:r>
              <a:rPr lang="en-US" dirty="0" smtClean="0"/>
              <a:t>Resistance to civil rights &amp; women’s movement grew</a:t>
            </a:r>
          </a:p>
          <a:p>
            <a:pPr lvl="1"/>
            <a:r>
              <a:rPr lang="en-US" dirty="0" smtClean="0"/>
              <a:t>ERA rejected in ‘82</a:t>
            </a:r>
          </a:p>
          <a:p>
            <a:r>
              <a:rPr lang="en-US" dirty="0" smtClean="0"/>
              <a:t>Fight for homosexual rights increasingly polarized</a:t>
            </a:r>
          </a:p>
          <a:p>
            <a:pPr lvl="1"/>
            <a:r>
              <a:rPr lang="en-US" dirty="0" smtClean="0"/>
              <a:t>Backlash as AIDs spread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Farm crisis</a:t>
            </a:r>
          </a:p>
          <a:p>
            <a:pPr lvl="1"/>
            <a:r>
              <a:rPr lang="en-US" dirty="0" smtClean="0"/>
              <a:t>Falling prices, oversupply</a:t>
            </a:r>
          </a:p>
          <a:p>
            <a:pPr lvl="1"/>
            <a:r>
              <a:rPr lang="en-US" dirty="0" smtClean="0"/>
              <a:t>Bankruptcies, foreclosures, debt</a:t>
            </a:r>
          </a:p>
          <a:p>
            <a:pPr lvl="1"/>
            <a:r>
              <a:rPr lang="en-US" dirty="0" smtClean="0"/>
              <a:t>Gov’t spending on </a:t>
            </a:r>
            <a:r>
              <a:rPr lang="en-US" dirty="0" err="1" smtClean="0"/>
              <a:t>ag</a:t>
            </a:r>
            <a:r>
              <a:rPr lang="en-US" dirty="0" smtClean="0"/>
              <a:t>. increases greatly, $20 billion/year</a:t>
            </a:r>
          </a:p>
          <a:p>
            <a:pPr lvl="1"/>
            <a:r>
              <a:rPr lang="en-US" dirty="0" smtClean="0"/>
              <a:t>Farm Aid concerts</a:t>
            </a:r>
            <a:r>
              <a:rPr lang="en-US" smtClean="0"/>
              <a:t>, est.1985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1987 @ Memorial Stadium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89263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6858000" imgH="177800" progId="Word.Document.12">
                  <p:embed/>
                </p:oleObj>
              </mc:Choice>
              <mc:Fallback>
                <p:oleObj name="Document" r:id="rId3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16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GANSMO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4" y="344827"/>
            <a:ext cx="4457700" cy="3143250"/>
          </a:xfrm>
          <a:prstGeom prst="rect">
            <a:avLst/>
          </a:prstGeom>
        </p:spPr>
      </p:pic>
      <p:pic>
        <p:nvPicPr>
          <p:cNvPr id="6" name="Picture 5" descr="url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10" y="601646"/>
            <a:ext cx="3441700" cy="2362200"/>
          </a:xfrm>
          <a:prstGeom prst="rect">
            <a:avLst/>
          </a:prstGeom>
        </p:spPr>
      </p:pic>
      <p:pic>
        <p:nvPicPr>
          <p:cNvPr id="7" name="Picture 6" descr="00ronald_reagan_jpg_w300h3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10" y="3878447"/>
            <a:ext cx="2055844" cy="2467013"/>
          </a:xfrm>
          <a:prstGeom prst="rect">
            <a:avLst/>
          </a:prstGeom>
        </p:spPr>
      </p:pic>
      <p:pic>
        <p:nvPicPr>
          <p:cNvPr id="8" name="Picture 7" descr="220px-Brother_rat_screensh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4159420"/>
            <a:ext cx="2897161" cy="21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Economy shifts away from manufacturing</a:t>
            </a:r>
          </a:p>
          <a:p>
            <a:pPr lvl="1"/>
            <a:r>
              <a:rPr lang="en-US" dirty="0" smtClean="0"/>
              <a:t>Downsizing</a:t>
            </a:r>
          </a:p>
          <a:p>
            <a:pPr lvl="1"/>
            <a:r>
              <a:rPr lang="en-US" dirty="0" smtClean="0"/>
              <a:t>Hits Northeast &amp; Upper Midwest</a:t>
            </a:r>
          </a:p>
          <a:p>
            <a:pPr lvl="1"/>
            <a:r>
              <a:rPr lang="en-US" dirty="0" smtClean="0"/>
              <a:t>“Rust Belt”</a:t>
            </a:r>
          </a:p>
          <a:p>
            <a:r>
              <a:rPr lang="en-US" dirty="0" smtClean="0"/>
              <a:t>Wealth inequality</a:t>
            </a:r>
          </a:p>
          <a:p>
            <a:pPr lvl="1"/>
            <a:r>
              <a:rPr lang="en-US" dirty="0" smtClean="0"/>
              <a:t>Nation’s richest 400 tripled their wealth during the Reagan years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 &amp; L Scandal</a:t>
            </a:r>
          </a:p>
          <a:p>
            <a:pPr lvl="1"/>
            <a:r>
              <a:rPr lang="en-US" dirty="0" smtClean="0"/>
              <a:t>Deregulation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avings &amp; loans banks took advantage of new laws, made huge fortunes for themselves</a:t>
            </a:r>
          </a:p>
          <a:p>
            <a:pPr lvl="1"/>
            <a:r>
              <a:rPr lang="en-US" dirty="0" smtClean="0"/>
              <a:t>Risky investments</a:t>
            </a:r>
          </a:p>
          <a:p>
            <a:r>
              <a:rPr lang="en-US" dirty="0" smtClean="0"/>
              <a:t>Entitlements continue to grow as America ages</a:t>
            </a:r>
          </a:p>
          <a:p>
            <a:pPr lvl="1"/>
            <a:r>
              <a:rPr lang="en-US" dirty="0" smtClean="0"/>
              <a:t>Reagan tried, but could not restrain these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9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Reagan’s Lasting Legacy????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Good….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Bad…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9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admirer of FDR, a Democrat</a:t>
            </a:r>
          </a:p>
          <a:p>
            <a:r>
              <a:rPr lang="en-US" dirty="0" smtClean="0"/>
              <a:t>Shifted to the right during the </a:t>
            </a:r>
            <a:r>
              <a:rPr lang="fr-FR" dirty="0" smtClean="0"/>
              <a:t>’</a:t>
            </a:r>
            <a:r>
              <a:rPr lang="en-US" dirty="0" smtClean="0"/>
              <a:t>50s, after marrying Nancy</a:t>
            </a:r>
          </a:p>
          <a:p>
            <a:r>
              <a:rPr lang="en-US" dirty="0" smtClean="0"/>
              <a:t>Formally switched to GOP in ‘62</a:t>
            </a:r>
          </a:p>
          <a:p>
            <a:r>
              <a:rPr lang="en-US" dirty="0" smtClean="0"/>
              <a:t>Campaigned for Goldwater in ‘64</a:t>
            </a:r>
          </a:p>
          <a:p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r="14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943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 of CA (1967-1975)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750" y="1645920"/>
            <a:ext cx="3956050" cy="4526280"/>
          </a:xfrm>
        </p:spPr>
        <p:txBody>
          <a:bodyPr/>
          <a:lstStyle/>
          <a:p>
            <a:r>
              <a:rPr lang="en-US" dirty="0" smtClean="0"/>
              <a:t>Won election in 1966</a:t>
            </a:r>
          </a:p>
          <a:p>
            <a:r>
              <a:rPr lang="en-US" dirty="0" smtClean="0"/>
              <a:t>Conservative, tough on war protesters @ Cal-Berkeley, pro-life</a:t>
            </a:r>
          </a:p>
          <a:p>
            <a:r>
              <a:rPr lang="en-US" dirty="0" smtClean="0"/>
              <a:t>Re-elected in 1970</a:t>
            </a:r>
          </a:p>
          <a:p>
            <a:r>
              <a:rPr lang="en-US" dirty="0" smtClean="0"/>
              <a:t>Advocated against the welfare state</a:t>
            </a:r>
          </a:p>
          <a:p>
            <a:r>
              <a:rPr lang="en-US" dirty="0" smtClean="0"/>
              <a:t>Less gov’t regulation of the economy</a:t>
            </a:r>
          </a:p>
          <a:p>
            <a:endParaRPr lang="en-US" dirty="0"/>
          </a:p>
        </p:txBody>
      </p:sp>
      <p:pic>
        <p:nvPicPr>
          <p:cNvPr id="7" name="Picture 6" descr="NIXONSandREAG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370"/>
            <a:ext cx="3914394" cy="33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Election of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Reagan challenged incumbent Ford in bid to be GOP candidate</a:t>
            </a:r>
          </a:p>
          <a:p>
            <a:r>
              <a:rPr lang="en-US" dirty="0" smtClean="0"/>
              <a:t>Ford narrowly beat Reagan for Republican nod</a:t>
            </a:r>
          </a:p>
          <a:p>
            <a:r>
              <a:rPr lang="en-US" dirty="0" smtClean="0"/>
              <a:t>Ford loses to Carter that November</a:t>
            </a:r>
            <a:endParaRPr lang="en-US" dirty="0"/>
          </a:p>
        </p:txBody>
      </p:sp>
      <p:pic>
        <p:nvPicPr>
          <p:cNvPr id="5" name="Content Placeholder 4" descr="800px-1976_Republican_National_Conven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r="19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652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Carter’s approval rating was low</a:t>
            </a:r>
          </a:p>
          <a:p>
            <a:pPr lvl="1"/>
            <a:r>
              <a:rPr lang="en-US" dirty="0" smtClean="0"/>
              <a:t>Iranian hostage crisis</a:t>
            </a:r>
          </a:p>
          <a:p>
            <a:pPr lvl="1"/>
            <a:r>
              <a:rPr lang="en-US" dirty="0" smtClean="0"/>
              <a:t>Weak economy</a:t>
            </a:r>
          </a:p>
          <a:p>
            <a:r>
              <a:rPr lang="en-US" dirty="0" smtClean="0"/>
              <a:t>Reagan chose primary opponent George H.W. Bush as running mate</a:t>
            </a:r>
          </a:p>
          <a:p>
            <a:r>
              <a:rPr lang="en-US" dirty="0"/>
              <a:t>Promised lower taxes, less gov’t interference &amp; strong national defense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Reagan wins 50.7% of the popular vote to Carter’s 41%</a:t>
            </a:r>
          </a:p>
          <a:p>
            <a:r>
              <a:rPr lang="en-US" dirty="0" smtClean="0"/>
              <a:t>Reagan wins 44 states &amp; 489 electoral votes</a:t>
            </a:r>
          </a:p>
          <a:p>
            <a:r>
              <a:rPr lang="en-US" dirty="0" smtClean="0"/>
              <a:t>Oldest man elected ever, 69 </a:t>
            </a:r>
            <a:r>
              <a:rPr lang="en-US" dirty="0" err="1" smtClean="0"/>
              <a:t>y.o.a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5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gan-Carter-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23850"/>
            <a:ext cx="4432941" cy="3041650"/>
          </a:xfrm>
          <a:prstGeom prst="rect">
            <a:avLst/>
          </a:prstGeom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3613753"/>
            <a:ext cx="2857500" cy="2672747"/>
          </a:xfrm>
          <a:prstGeom prst="rect">
            <a:avLst/>
          </a:prstGeom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0" y="52070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electoralcollege1980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39018"/>
            <a:ext cx="8191500" cy="44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2926</TotalTime>
  <Words>1225</Words>
  <Application>Microsoft Macintosh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Foundry</vt:lpstr>
      <vt:lpstr>Document</vt:lpstr>
      <vt:lpstr>PowerPoint Presentation</vt:lpstr>
      <vt:lpstr>Biography</vt:lpstr>
      <vt:lpstr>PowerPoint Presentation</vt:lpstr>
      <vt:lpstr>Political Career</vt:lpstr>
      <vt:lpstr>Governor of CA (1967-1975)</vt:lpstr>
      <vt:lpstr>Presidential Election of 1976</vt:lpstr>
      <vt:lpstr>Election of 1980</vt:lpstr>
      <vt:lpstr>PowerPoint Presentation</vt:lpstr>
      <vt:lpstr>PowerPoint Presentation</vt:lpstr>
      <vt:lpstr>First Term (1981-1985)</vt:lpstr>
      <vt:lpstr>First Term (1981-1985)</vt:lpstr>
      <vt:lpstr>The Reagan Shooting</vt:lpstr>
      <vt:lpstr>First Term (1981-1985)</vt:lpstr>
      <vt:lpstr>“Reaganomics”</vt:lpstr>
      <vt:lpstr>“Reaganomics”</vt:lpstr>
      <vt:lpstr>PowerPoint Presentation</vt:lpstr>
      <vt:lpstr>First Term (1981-1985)</vt:lpstr>
      <vt:lpstr>“Star Wars”</vt:lpstr>
      <vt:lpstr>First Term (1981-1985)</vt:lpstr>
      <vt:lpstr>Election of 1984</vt:lpstr>
      <vt:lpstr>Reagan wins 49 states</vt:lpstr>
      <vt:lpstr>PowerPoint Presentation</vt:lpstr>
      <vt:lpstr>Second Term (1985-1989)</vt:lpstr>
      <vt:lpstr>Second Term (1985-1989)</vt:lpstr>
      <vt:lpstr>Second Term (1985-1989)</vt:lpstr>
      <vt:lpstr>PowerPoint Presentation</vt:lpstr>
      <vt:lpstr>PowerPoint Presentation</vt:lpstr>
      <vt:lpstr>Supreme Court</vt:lpstr>
      <vt:lpstr>Etc. </vt:lpstr>
      <vt:lpstr>Etc.</vt:lpstr>
      <vt:lpstr>Reagan’s Lasting Legacy????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Ronald Reagan</dc:title>
  <dc:creator>LPS LPS</dc:creator>
  <cp:lastModifiedBy>LPS LPS</cp:lastModifiedBy>
  <cp:revision>32</cp:revision>
  <dcterms:created xsi:type="dcterms:W3CDTF">2014-05-08T09:04:27Z</dcterms:created>
  <dcterms:modified xsi:type="dcterms:W3CDTF">2016-04-26T03:03:13Z</dcterms:modified>
</cp:coreProperties>
</file>