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5" r:id="rId23"/>
    <p:sldId id="279" r:id="rId24"/>
    <p:sldId id="280" r:id="rId25"/>
    <p:sldId id="281" r:id="rId26"/>
    <p:sldId id="284" r:id="rId27"/>
    <p:sldId id="286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393D3D-8029-458F-B13B-6F51D236B8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E5B64F-1E80-4DEB-97CA-BF567B1063C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3.wmf"/><Relationship Id="rId5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hyperlink" Target="http://www.google.com/url?sa=i&amp;rct=j&amp;q=videogames&amp;source=images&amp;cd=&amp;cad=rja&amp;docid=IsXFKMR1wQ_jlM&amp;tbnid=fpDybnNktcdLXM:&amp;ved=0CAUQjRw&amp;url=http://www.kids-activities-learning-games.com/playing-video-games.html&amp;ei=3QiKUsaEEqWMygHz9oGgDg&amp;bvm=bv.56643336,d.aWc&amp;psig=AFQjCNGkgayeyZD_ckxvzx4UZ3NO_Ltgyw&amp;ust=1384864340286765" TargetMode="External"/><Relationship Id="rId1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El </a:t>
            </a:r>
            <a:r>
              <a:rPr lang="en-US" b="1" dirty="0" err="1" smtClean="0">
                <a:latin typeface="Comic Sans MS" panose="030F0702030302020204" pitchFamily="66" charset="0"/>
              </a:rPr>
              <a:t>presente</a:t>
            </a:r>
            <a:r>
              <a:rPr lang="en-US" b="1" dirty="0" smtClean="0">
                <a:latin typeface="Comic Sans MS" panose="030F0702030302020204" pitchFamily="66" charset="0"/>
              </a:rPr>
              <a:t> en -AR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0322" y="3405809"/>
            <a:ext cx="6229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Today you will learn: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How to express actions in 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253908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tarde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en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sofá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DESCANSAR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201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tarde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en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sofá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DESCANSAR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85803" y="2971800"/>
            <a:ext cx="17924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DESCANSO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8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Sara ________________ en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concierto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escolar.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CANTAR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90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Sara ________________ en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concierto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escolar.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CANTAR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722919" y="2971800"/>
            <a:ext cx="11977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CANTA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89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¿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Cuándo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tú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béisbol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     PRACTICAR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97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¿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Cuándo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tú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el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béisbol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     PRACTICAR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229102" y="2955235"/>
            <a:ext cx="18245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PRACTICAS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538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Mi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papá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y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a los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videojugeos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noche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JUGAR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660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Mi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papá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y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a los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videojugeos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noche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JUGAR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527393" y="3075553"/>
            <a:ext cx="16498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JUGAMOS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4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música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tarde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ESCUCHAR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524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música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por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tarde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ESCUCHAR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527393" y="3075553"/>
            <a:ext cx="15568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ESCUCHO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7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8599"/>
            <a:ext cx="43540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El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presente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de los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verbos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-AR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158" y="2667000"/>
            <a:ext cx="872867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Spanish verbs can recognized by their endings. All verbs in Spanish end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n: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	-AR		</a:t>
            </a:r>
          </a:p>
          <a:p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	-ER		</a:t>
            </a:r>
          </a:p>
          <a:p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	-IR		</a:t>
            </a:r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158" y="962628"/>
            <a:ext cx="3942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Verbs are words that express…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702" y="1484360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ACTIONS </a:t>
            </a: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5136" y="2057400"/>
            <a:ext cx="4174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Ex: to sing, to dance, to play, etc.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 descr="C:\Documents and Settings\martind\Local Settings\Temporary Internet Files\Content.IE5\TZR2ARY1\j0310184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0144" y="3066327"/>
            <a:ext cx="117974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79558" y="3408838"/>
            <a:ext cx="2470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HABLAR  (to talk)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martind\AppData\Local\Microsoft\Windows\Temporary Internet Files\Content.IE5\RUBQRKY8\MC9004405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109" y="4056927"/>
            <a:ext cx="1143000" cy="104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39886" y="4573491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COMER  (to eat)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C:\Users\martind\AppData\Local\Microsoft\Windows\Temporary Internet Files\Content.IE5\RUBQRKY8\MC90044042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109" y="5151465"/>
            <a:ext cx="974857" cy="102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781602" y="5664735"/>
            <a:ext cx="2858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ESCRIBIR  (to write)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Cloud 8"/>
          <p:cNvSpPr/>
          <p:nvPr/>
        </p:nvSpPr>
        <p:spPr>
          <a:xfrm>
            <a:off x="62040" y="152400"/>
            <a:ext cx="5987299" cy="3809999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These basic forms that end in –AR, -ER, -IR are called INFINITIVES!</a:t>
            </a:r>
          </a:p>
          <a:p>
            <a:pPr algn="ctr"/>
            <a:endParaRPr lang="en-US" sz="2000" b="1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What does an infinitive do?</a:t>
            </a:r>
          </a:p>
          <a:p>
            <a:pPr algn="ctr"/>
            <a:endParaRPr lang="en-US" sz="2000" b="1" dirty="0">
              <a:latin typeface="Comic Sans MS" panose="030F0702030302020204" pitchFamily="66" charset="0"/>
            </a:endParaRPr>
          </a:p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It tells what the action is but not who performed the action.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4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11" grpId="0"/>
      <p:bldP spid="13" grpId="0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Carlos y Jimena ________________ en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una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oficina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          TRABAJAR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13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Carlos y Jimena ________________ en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una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oficina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                      TRABAJAR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706573" y="3075552"/>
            <a:ext cx="17764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TRABAJAN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5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El </a:t>
            </a:r>
            <a:r>
              <a:rPr lang="en-US" b="1" dirty="0" err="1">
                <a:latin typeface="Comic Sans MS" panose="030F0702030302020204" pitchFamily="66" charset="0"/>
              </a:rPr>
              <a:t>presente</a:t>
            </a:r>
            <a:r>
              <a:rPr lang="en-US" b="1" dirty="0">
                <a:latin typeface="Comic Sans MS" panose="030F0702030302020204" pitchFamily="66" charset="0"/>
              </a:rPr>
              <a:t> en -AR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80322" y="3405809"/>
            <a:ext cx="6229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Today you will review: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How to express actions in 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43496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8519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Let’s review!</a:t>
            </a:r>
            <a:endParaRPr lang="en-US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67" y="864772"/>
            <a:ext cx="8695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There are 3 types of verbs in Spanish. They can be identified by their endings: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2277" y="1371600"/>
            <a:ext cx="608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AR			-ER			-IR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770" y="2165866"/>
            <a:ext cx="816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basic form of the verb that has –AR/-ER/-IR on the end is called an…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4821" y="2667000"/>
            <a:ext cx="608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INFINITIVE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3200399"/>
            <a:ext cx="608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An infinitive identifies the action but not the person who performs it.</a:t>
            </a:r>
          </a:p>
          <a:p>
            <a:endParaRPr lang="en-US" i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EX:  </a:t>
            </a:r>
            <a:r>
              <a:rPr lang="en-US" i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escuchar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 -  to listen</a:t>
            </a:r>
            <a:endParaRPr lang="en-US" i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243" y="4724400"/>
            <a:ext cx="8529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express both the action AND the person who performs it, we must change</a:t>
            </a:r>
          </a:p>
          <a:p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ending of the verb. This process is called…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6339" y="5486400"/>
            <a:ext cx="608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CONJUGATION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8519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Let’s review!</a:t>
            </a:r>
            <a:endParaRPr lang="en-US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67" y="864772"/>
            <a:ext cx="6320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All verbs in Spanish have ___________ different forms.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812686"/>
            <a:ext cx="42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6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770" y="1600200"/>
            <a:ext cx="8581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form of the verb we use MUST always match the ____________ of the 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sentence.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7928" y="1554033"/>
            <a:ext cx="1110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subject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514600"/>
            <a:ext cx="424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La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señora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Suárez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enseña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literatura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2" name="Oval 11"/>
          <p:cNvSpPr/>
          <p:nvPr/>
        </p:nvSpPr>
        <p:spPr>
          <a:xfrm>
            <a:off x="1166339" y="2362200"/>
            <a:ext cx="2251597" cy="6858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4"/>
          </p:cNvCxnSpPr>
          <p:nvPr/>
        </p:nvCxnSpPr>
        <p:spPr>
          <a:xfrm flipH="1">
            <a:off x="2057400" y="3048000"/>
            <a:ext cx="234738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66800" y="3352800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Mrs. </a:t>
            </a:r>
            <a:r>
              <a:rPr lang="en-US" i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Suárez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is</a:t>
            </a:r>
          </a:p>
          <a:p>
            <a:r>
              <a:rPr lang="en-US" i="1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subject…</a:t>
            </a:r>
            <a:endParaRPr lang="en-US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038600" y="2883932"/>
            <a:ext cx="17169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24448" y="2883932"/>
            <a:ext cx="321919" cy="4688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38600" y="3352800"/>
            <a:ext cx="4379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…so we put the ending “a”</a:t>
            </a:r>
          </a:p>
          <a:p>
            <a:r>
              <a:rPr lang="en-US" i="1" dirty="0">
                <a:solidFill>
                  <a:srgbClr val="002060"/>
                </a:solidFill>
                <a:latin typeface="Comic Sans MS" panose="030F0702030302020204" pitchFamily="66" charset="0"/>
              </a:rPr>
              <a:t>o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 the verb to match the subject (she)</a:t>
            </a:r>
            <a:endParaRPr lang="en-US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6463" y="4572000"/>
            <a:ext cx="3834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Carlos y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yo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escuchamos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música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318739" y="4413766"/>
            <a:ext cx="1424461" cy="6858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4" idx="4"/>
          </p:cNvCxnSpPr>
          <p:nvPr/>
        </p:nvCxnSpPr>
        <p:spPr>
          <a:xfrm flipH="1">
            <a:off x="1828800" y="5099566"/>
            <a:ext cx="20217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4176" y="5400586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Carlos and I</a:t>
            </a:r>
          </a:p>
          <a:p>
            <a:r>
              <a:rPr lang="en-US" i="1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 the subject…</a:t>
            </a:r>
            <a:endParaRPr lang="en-US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547227" y="5017532"/>
            <a:ext cx="49137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716681" y="5017532"/>
            <a:ext cx="321919" cy="4688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42961" y="5505769"/>
            <a:ext cx="4293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…so we put the ending “</a:t>
            </a:r>
            <a:r>
              <a:rPr lang="en-US" i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amos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”</a:t>
            </a:r>
          </a:p>
          <a:p>
            <a:r>
              <a:rPr lang="en-US" i="1" dirty="0">
                <a:solidFill>
                  <a:srgbClr val="002060"/>
                </a:solidFill>
                <a:latin typeface="Comic Sans MS" panose="030F0702030302020204" pitchFamily="66" charset="0"/>
              </a:rPr>
              <a:t>o</a:t>
            </a:r>
            <a:r>
              <a:rPr lang="en-US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 the verb to match the subject (we)</a:t>
            </a:r>
            <a:endParaRPr lang="en-US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5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  <p:bldP spid="8" grpId="0"/>
      <p:bldP spid="12" grpId="0" animBg="1"/>
      <p:bldP spid="15" grpId="0"/>
      <p:bldP spid="22" grpId="0"/>
      <p:bldP spid="23" grpId="0"/>
      <p:bldP spid="24" grpId="0" animBg="1"/>
      <p:bldP spid="27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851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Let’s review!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732" y="2293628"/>
            <a:ext cx="7295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endings we use for –AR verbs in the present tense are: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590084"/>
              </p:ext>
            </p:extLst>
          </p:nvPr>
        </p:nvGraphicFramePr>
        <p:xfrm>
          <a:off x="906929" y="2909458"/>
          <a:ext cx="7248808" cy="3406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4404"/>
                <a:gridCol w="3624404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Yo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Nosotros</a:t>
                      </a:r>
                      <a:endParaRPr lang="en-US" sz="2000" b="0" dirty="0" smtClean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Nosotras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Tú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Vosotros</a:t>
                      </a:r>
                      <a:endParaRPr lang="en-US" sz="2000" b="0" dirty="0" smtClean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Vosotras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Él</a:t>
                      </a:r>
                      <a:endParaRPr lang="en-US" sz="2000" b="0" dirty="0" smtClean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Ella</a:t>
                      </a:r>
                    </a:p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Usted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Ellos</a:t>
                      </a:r>
                      <a:endParaRPr lang="en-US" sz="2000" b="0" dirty="0" smtClean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Ellas</a:t>
                      </a:r>
                      <a:endParaRPr lang="en-US" sz="2000" b="0" dirty="0" smtClean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Ustedes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56799" y="3595258"/>
            <a:ext cx="6270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o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6798" y="4585858"/>
            <a:ext cx="7729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as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9338" y="5576458"/>
            <a:ext cx="6351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a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5538" y="3606523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en-US" sz="2200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amos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1738" y="4584597"/>
            <a:ext cx="8515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en-US" sz="2200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áis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31738" y="5612775"/>
            <a:ext cx="7825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 an</a:t>
            </a:r>
            <a:endParaRPr lang="en-US" sz="22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263" y="928441"/>
            <a:ext cx="6652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conjugate a verb you must first drop the _______.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9975" y="928441"/>
            <a:ext cx="6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-AR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732" y="1578560"/>
            <a:ext cx="8493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Then you add the appropriate verb ending to match the __________.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20653" y="1513217"/>
            <a:ext cx="1629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SUBJECT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8298" y="2819400"/>
            <a:ext cx="7285102" cy="533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47058" y="2901434"/>
            <a:ext cx="2529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-AR  Verb Endings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74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898" y="644891"/>
            <a:ext cx="374974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rgbClr val="002060"/>
                </a:solidFill>
                <a:latin typeface="Comic Sans MS" pitchFamily="66" charset="0"/>
              </a:rPr>
              <a:t>¡</a:t>
            </a:r>
            <a:r>
              <a:rPr lang="en-US" sz="3800" b="1" dirty="0" err="1" smtClean="0">
                <a:solidFill>
                  <a:srgbClr val="002060"/>
                </a:solidFill>
                <a:latin typeface="Comic Sans MS" pitchFamily="66" charset="0"/>
              </a:rPr>
              <a:t>Rompecabezas</a:t>
            </a:r>
            <a:r>
              <a:rPr lang="en-US" sz="3800" b="1" dirty="0" smtClean="0">
                <a:solidFill>
                  <a:srgbClr val="002060"/>
                </a:solidFill>
                <a:latin typeface="Comic Sans MS" pitchFamily="66" charset="0"/>
              </a:rPr>
              <a:t>!</a:t>
            </a:r>
            <a:endParaRPr lang="en-US" sz="3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75944"/>
            <a:ext cx="87735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You and your partner have 16 cards. Each card has verbs in English and Spanish 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on each border.</a:t>
            </a: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Solve the puzzle by organizing the cards so that the border words match 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(Spanish verb with its English meaning)</a:t>
            </a: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For example: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77148" y="4044176"/>
            <a:ext cx="2895600" cy="2128024"/>
            <a:chOff x="2362200" y="3124200"/>
            <a:chExt cx="2895600" cy="2128024"/>
          </a:xfrm>
        </p:grpSpPr>
        <p:sp>
          <p:nvSpPr>
            <p:cNvPr id="4" name="Rectangle 3"/>
            <p:cNvSpPr/>
            <p:nvPr/>
          </p:nvSpPr>
          <p:spPr>
            <a:xfrm>
              <a:off x="2362200" y="3124200"/>
              <a:ext cx="1447800" cy="10668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810000" y="3124200"/>
              <a:ext cx="1447800" cy="10668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10000" y="4185424"/>
              <a:ext cx="1447800" cy="10668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3391777" y="3534490"/>
              <a:ext cx="5902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escribí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5400000">
              <a:off x="3656515" y="3560139"/>
              <a:ext cx="641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I wrote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21955" y="3880900"/>
              <a:ext cx="6238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estudió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0800000">
              <a:off x="4082493" y="4199604"/>
              <a:ext cx="9028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She studied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27701" y="5006002"/>
              <a:ext cx="4507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salió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3608343" y="4647484"/>
              <a:ext cx="6495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cenaron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4782670" y="4647483"/>
              <a:ext cx="7040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You took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4713249" y="3534489"/>
              <a:ext cx="7938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They read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4258771" y="3137584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apagó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4155" y="394477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rgbClr val="002060"/>
                  </a:solidFill>
                  <a:latin typeface="Comic Sans MS" pitchFamily="66" charset="0"/>
                </a:rPr>
                <a:t>leí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5400000">
              <a:off x="2094186" y="3504696"/>
              <a:ext cx="7970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He wished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0800000">
              <a:off x="2699615" y="3137584"/>
              <a:ext cx="7729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2060"/>
                  </a:solidFill>
                  <a:latin typeface="Comic Sans MS" pitchFamily="66" charset="0"/>
                </a:rPr>
                <a:t>We began</a:t>
              </a:r>
              <a:endParaRPr lang="en-US" sz="100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563779" y="3260695"/>
              <a:ext cx="536608" cy="76561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089878" y="3880900"/>
              <a:ext cx="942145" cy="5830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523013" y="4047460"/>
            <a:ext cx="49856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Make sure to check that ALL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the borders match!</a:t>
            </a: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The completed puzzle forms a 4x4 square.</a:t>
            </a: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Remember, there will be verbs on the edge 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pieces that don’t have matches.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martind\AppData\Local\Microsoft\Windows\Temporary Internet Files\Content.IE5\9PSGH00G\MC90043485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-55893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65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740" y="2258415"/>
            <a:ext cx="1310860" cy="130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0" y="5045790"/>
            <a:ext cx="1096416" cy="173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63990"/>
            <a:ext cx="1335969" cy="11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artind\AppData\Local\Microsoft\Windows\Temporary Internet Files\Content.IE5\WWMUKCQS\MC90043616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30695"/>
            <a:ext cx="1615660" cy="141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2400" y="134251"/>
            <a:ext cx="890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Complete the sentences with the correct present tense form of the appropriate </a:t>
            </a:r>
          </a:p>
          <a:p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verb.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1447800"/>
            <a:ext cx="6742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1. Las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estudiantes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_______________ en la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biblioteca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9165" y="2909681"/>
            <a:ext cx="5825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Paco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y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_______________ en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una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oficina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460" y="4310969"/>
            <a:ext cx="6393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_______________ en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parque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con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mis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padres.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57836" y="5712966"/>
            <a:ext cx="5434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Sara _______________ en el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concierto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57837" y="533400"/>
            <a:ext cx="7381364" cy="533400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000" b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c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aminar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estudiar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cantar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      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trabajar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	</a:t>
            </a:r>
            <a:endParaRPr lang="en-US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2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134216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7" y="5023694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artind\AppData\Local\Microsoft\Windows\Temporary Internet Files\Content.IE5\WWMUKCQS\MC9003246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35" y="2492415"/>
            <a:ext cx="1371600" cy="148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rtind\AppData\Local\Microsoft\Windows\Temporary Internet Files\Content.IE5\WWMUKCQS\MC90023290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87" y="3950178"/>
            <a:ext cx="1522491" cy="114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43046" y="1447800"/>
            <a:ext cx="4953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5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¿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Qué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música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_______________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tú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8915" y="2813548"/>
            <a:ext cx="6755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6. Clara _______________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por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teléfono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con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su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amiga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9489" y="4503804"/>
            <a:ext cx="4822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7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Yo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_______________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por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tarde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735753"/>
            <a:ext cx="6797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8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Sofía</a:t>
            </a:r>
            <a:r>
              <a:rPr lang="en-US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y Carlos _______________ merengue y salsa.</a:t>
            </a:r>
            <a:endParaRPr lang="en-US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34251"/>
            <a:ext cx="890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Complete the sentences with the correct present tense form of the appropriate </a:t>
            </a:r>
          </a:p>
          <a:p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verb.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57837" y="533400"/>
            <a:ext cx="7381364" cy="533400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hablar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	      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bailar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   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escuchar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    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descansar</a:t>
            </a:r>
            <a:r>
              <a:rPr lang="en-US" sz="20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	</a:t>
            </a:r>
            <a:endParaRPr lang="en-US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3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8599"/>
            <a:ext cx="43540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El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presente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de los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verbos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-AR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207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say who performed the action, you must CONJUGATE the verb.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24055"/>
            <a:ext cx="3672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Huh?  What is “conjugating”?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304" y="24384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Conjugating a verb means changing it into one of its 6 forms to say who performed an action. 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martind\AppData\Local\Microsoft\Windows\Temporary Internet Files\Content.IE5\RUBQRKY8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2759518" cy="326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08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777611"/>
              </p:ext>
            </p:extLst>
          </p:nvPr>
        </p:nvGraphicFramePr>
        <p:xfrm>
          <a:off x="844635" y="3943290"/>
          <a:ext cx="7308764" cy="2451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4382"/>
                <a:gridCol w="3654382"/>
              </a:tblGrid>
              <a:tr h="7683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83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837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09800" y="152400"/>
            <a:ext cx="4729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El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</a:rPr>
              <a:t>presente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de los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</a:rPr>
              <a:t>verbos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-AR</a:t>
            </a:r>
            <a:endParaRPr lang="en-US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475" y="838200"/>
            <a:ext cx="3054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Let's see how it works!!!</a:t>
            </a:r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757" y="1422064"/>
            <a:ext cx="30652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Take the verb HABLAR: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035481"/>
            <a:ext cx="3324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Step 1:  Take off the -AR.</a:t>
            </a:r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8495" y="2444761"/>
            <a:ext cx="58977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Now we're left with the VERB STEM "HABL-"...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735496" y="2918193"/>
            <a:ext cx="8179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Step 2:  Add the appropriate VERB ENDING to match the subject</a:t>
            </a:r>
            <a:r>
              <a:rPr lang="en-US" sz="2000" dirty="0" smtClean="0"/>
              <a:t>.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76200" y="34860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There are 6 different VERB ENDINGS for -AR verbs in the present:</a:t>
            </a:r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9704" y="4181829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yo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-o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8972" y="4902032"/>
            <a:ext cx="2411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tú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-as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5638800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él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ella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-a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usted</a:t>
            </a:r>
            <a:endParaRPr lang="en-US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4038600"/>
            <a:ext cx="3369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nosotros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/as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-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amos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4902032"/>
            <a:ext cx="3098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vosotros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/as 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-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áis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5638800"/>
            <a:ext cx="29514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ellas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-an</a:t>
            </a:r>
          </a:p>
          <a:p>
            <a:r>
              <a:rPr lang="en-US" sz="2000" dirty="0" err="1" smtClean="0">
                <a:solidFill>
                  <a:srgbClr val="002060"/>
                </a:solidFill>
                <a:latin typeface="Comic Sans MS" pitchFamily="66" charset="0"/>
              </a:rPr>
              <a:t>ustedes</a:t>
            </a:r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0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203032"/>
              </p:ext>
            </p:extLst>
          </p:nvPr>
        </p:nvGraphicFramePr>
        <p:xfrm>
          <a:off x="570721" y="1488440"/>
          <a:ext cx="8239424" cy="457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9712"/>
                <a:gridCol w="4119712"/>
              </a:tblGrid>
              <a:tr h="492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09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09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09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" y="739914"/>
            <a:ext cx="8657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After doing Steps 1 &amp; 2, you should end up with all the present tense forms of 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HABLAR...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1802" y="152399"/>
            <a:ext cx="4729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El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</a:rPr>
              <a:t>presente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de los 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</a:rPr>
              <a:t>verbos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-AR</a:t>
            </a:r>
            <a:endParaRPr lang="en-US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447800"/>
            <a:ext cx="8276746" cy="5334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1811" y="15240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HABLAR – to talk / speak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809" y="2227471"/>
            <a:ext cx="2920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yo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hablo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I speak</a:t>
            </a:r>
            <a:endParaRPr lang="en-US" sz="20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809" y="3409125"/>
            <a:ext cx="3182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tú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hablas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you speak</a:t>
            </a:r>
            <a:endParaRPr lang="en-US" sz="20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650024"/>
            <a:ext cx="41120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él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ella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habla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usted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he/she speaks</a:t>
            </a:r>
          </a:p>
          <a:p>
            <a:r>
              <a:rPr lang="en-US" sz="2000" i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you speak </a:t>
            </a:r>
            <a:r>
              <a:rPr lang="en-US" sz="1600" i="1" dirty="0" smtClean="0">
                <a:solidFill>
                  <a:srgbClr val="002060"/>
                </a:solidFill>
                <a:latin typeface="Comic Sans MS" pitchFamily="66" charset="0"/>
              </a:rPr>
              <a:t>(form)</a:t>
            </a:r>
            <a:endParaRPr lang="en-US" sz="16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0953" y="2227471"/>
            <a:ext cx="3725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nosotros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/as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hablamos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we speak</a:t>
            </a:r>
            <a:endParaRPr lang="en-US" sz="20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7823" y="3347829"/>
            <a:ext cx="3857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vosotros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/as 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habláis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you speak </a:t>
            </a:r>
            <a:r>
              <a:rPr lang="en-US" sz="1600" i="1" dirty="0" smtClean="0">
                <a:solidFill>
                  <a:srgbClr val="002060"/>
                </a:solidFill>
                <a:latin typeface="Comic Sans MS" pitchFamily="66" charset="0"/>
              </a:rPr>
              <a:t>(pl.)</a:t>
            </a:r>
            <a:endParaRPr lang="en-US" sz="16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7762" y="4605516"/>
            <a:ext cx="395492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ellos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ellas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hablan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Comic Sans MS" pitchFamily="66" charset="0"/>
              </a:rPr>
              <a:t>ustedes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they speak</a:t>
            </a:r>
          </a:p>
          <a:p>
            <a:r>
              <a:rPr lang="en-US" sz="2000" i="1" dirty="0" smtClean="0">
                <a:solidFill>
                  <a:srgbClr val="002060"/>
                </a:solidFill>
                <a:latin typeface="Comic Sans MS" pitchFamily="66" charset="0"/>
              </a:rPr>
              <a:t>		        you speak</a:t>
            </a:r>
          </a:p>
          <a:p>
            <a:r>
              <a:rPr lang="en-US" sz="1600" i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1600" i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           (pl. form)</a:t>
            </a:r>
            <a:endParaRPr lang="en-US" sz="16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8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828675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42861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Marta y José ________________ mucho.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BAILAR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609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Marta y José ________________ mucho.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    BAILAR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3400" y="2988365"/>
            <a:ext cx="13147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BAILAN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6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Carmen, Elena y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en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biblioteca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ESTUDIAR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18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216" y="228600"/>
            <a:ext cx="893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Write the form of the verb that correctly completes the sentence. Then</a:t>
            </a:r>
          </a:p>
          <a:p>
            <a:r>
              <a:rPr lang="en-US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dentify the matching picture!</a:t>
            </a:r>
            <a:endParaRPr lang="en-US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575" y="966161"/>
            <a:ext cx="1685416" cy="167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martind\AppData\Local\Microsoft\Windows\Temporary Internet Files\Content.IE5\KEDA3H8Q\MC900318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41633"/>
            <a:ext cx="154442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tind\AppData\Local\Microsoft\Windows\Temporary Internet Files\Content.IE5\RUBQRKY8\MC9004463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24451"/>
            <a:ext cx="1652478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tind\AppData\Local\Microsoft\Windows\Temporary Internet Files\Content.IE5\24GGF1SI\MC9003579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32" y="1113044"/>
            <a:ext cx="2144268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tind\AppData\Local\Microsoft\Windows\Temporary Internet Files\Content.IE5\RUBQRKY8\MC9002327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02" y="4209138"/>
            <a:ext cx="1433598" cy="226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artind\AppData\Local\Microsoft\Windows\Temporary Internet Files\Content.IE5\RUBQRKY8\MC90023517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44" y="4524451"/>
            <a:ext cx="1238098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73557" y="2830246"/>
            <a:ext cx="8591672" cy="1352388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Carmen, Elena y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________________ en la </a:t>
            </a:r>
            <a:r>
              <a:rPr lang="en-US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biblioteca</a:t>
            </a:r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 ESTUDIAR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216" y="1144997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4108" y="114499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4047" y="1159478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99732" y="1089538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19" y="493515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3466" y="523651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2648" y="4524451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6877" y="44766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</a:t>
            </a:r>
            <a:endParaRPr lang="en-US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tind\AppData\Local\Microsoft\Windows\Temporary Internet Files\Content.IE5\RUBQRKY8\MC9000890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5" y="1012331"/>
            <a:ext cx="1804111" cy="15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91471" y="3026718"/>
            <a:ext cx="2194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ESTUDIAMOS</a:t>
            </a:r>
            <a:endParaRPr lang="en-US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" descr="http://t2.gstatic.com/images?q=tbn:ANd9GcQ7pGWo6oCkRnoRFzzcAjeSWCikvynrt8XyYnwNz9skEKIr39ZY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95" y="4766324"/>
            <a:ext cx="2073115" cy="148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3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1730</TotalTime>
  <Words>1406</Words>
  <Application>Microsoft Macintosh PowerPoint</Application>
  <PresentationFormat>On-screen Show (4:3)</PresentationFormat>
  <Paragraphs>366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El presente en -AR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 presente en -AR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Beavercreek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martind</dc:creator>
  <cp:lastModifiedBy>LPS LPS</cp:lastModifiedBy>
  <cp:revision>52</cp:revision>
  <dcterms:created xsi:type="dcterms:W3CDTF">2013-11-18T11:57:21Z</dcterms:created>
  <dcterms:modified xsi:type="dcterms:W3CDTF">2015-11-12T03:23:21Z</dcterms:modified>
</cp:coreProperties>
</file>