
<file path=[Content_Types].xml><?xml version="1.0" encoding="utf-8"?>
<Types xmlns="http://schemas.openxmlformats.org/package/2006/content-types">
  <Override PartName="/ppt/slides/slide45.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Default Extension="jpeg" ContentType="image/jpeg"/>
  <Override PartName="/ppt/slideLayouts/slideLayout5.xml" ContentType="application/vnd.openxmlformats-officedocument.presentationml.slideLayout+xml"/>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Override PartName="/ppt/slides/slide46.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42.xml" ContentType="application/vnd.openxmlformats-officedocument.presentationml.slide+xml"/>
  <Override PartName="/ppt/slides/slide50.xml" ContentType="application/vnd.openxmlformats-officedocument.presentationml.slide+xml"/>
  <Override PartName="/ppt/slides/slide15.xml" ContentType="application/vnd.openxmlformats-officedocument.presentationml.slide+xml"/>
  <Override PartName="/ppt/slideLayouts/slideLayout12.xml" ContentType="application/vnd.openxmlformats-officedocument.presentationml.slideLayout+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47.xml" ContentType="application/vnd.openxmlformats-officedocument.presentationml.slide+xml"/>
  <Override PartName="/ppt/slides/slide43.xml" ContentType="application/vnd.openxmlformats-officedocument.presentationml.slide+xml"/>
  <Override PartName="/ppt/slides/slide51.xml" ContentType="application/vnd.openxmlformats-officedocument.presentationml.slide+xml"/>
  <Override PartName="/ppt/slides/slide16.xml" ContentType="application/vnd.openxmlformats-officedocument.presentationml.slide+xml"/>
  <Override PartName="/ppt/slideLayouts/slideLayout13.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48.xml" ContentType="application/vnd.openxmlformats-officedocument.presentationml.slide+xml"/>
  <Override PartName="/ppt/slides/slide20.xml" ContentType="application/vnd.openxmlformats-officedocument.presentationml.slide+xml"/>
  <Override PartName="/ppt/slides/slide44.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slides/slide49.xml" ContentType="application/vnd.openxmlformats-officedocument.presentationml.slide+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8" d="100"/>
          <a:sy n="98" d="100"/>
        </p:scale>
        <p:origin x="-48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printerSettings" Target="printerSettings/printerSettings1.bin"/><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3776" y="3776472"/>
            <a:ext cx="7196328" cy="1470025"/>
          </a:xfrm>
        </p:spPr>
        <p:txBody>
          <a:bodyPr vert="horz" lIns="91440" tIns="45720" rIns="91440" bIns="45720" rtlCol="0" anchor="b" anchorCtr="0">
            <a:noAutofit/>
          </a:bodyPr>
          <a:lstStyle>
            <a:lvl1pPr algn="l"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93776" y="5257800"/>
            <a:ext cx="7196328" cy="987552"/>
          </a:xfrm>
        </p:spPr>
        <p:txBody>
          <a:bodyPr vert="horz" lIns="91440" tIns="45720" rIns="91440" bIns="45720" rtlCol="0" anchor="t" anchorCtr="0">
            <a:noAutofit/>
          </a:bodyPr>
          <a:lstStyle>
            <a:lvl1pPr marL="0" indent="0" algn="l" defTabSz="914400" rtl="0" eaLnBrk="1" latinLnBrk="0" hangingPunct="1">
              <a:spcBef>
                <a:spcPct val="0"/>
              </a:spcBef>
              <a:buFont typeface="Wingdings 2" pitchFamily="18" charset="2"/>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20B7318B-6F02-0347-B4D0-F2A58138467B}" type="datetimeFigureOut">
              <a:rPr lang="en-US" smtClean="0"/>
              <a:pPr/>
              <a:t>9/1/13</a:t>
            </a:fld>
            <a:endParaRPr lang="en-US"/>
          </a:p>
        </p:txBody>
      </p:sp>
      <p:sp>
        <p:nvSpPr>
          <p:cNvPr id="5" name="Footer Placeholder 4"/>
          <p:cNvSpPr>
            <a:spLocks noGrp="1"/>
          </p:cNvSpPr>
          <p:nvPr>
            <p:ph type="ftr" sz="quarter" idx="11"/>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4267200"/>
            <a:ext cx="7612063" cy="1100138"/>
          </a:xfrm>
        </p:spPr>
        <p:txBody>
          <a:bodyPr anchor="b"/>
          <a:lstStyle>
            <a:lvl1pPr algn="ctr">
              <a:defRPr sz="4400" b="0">
                <a:solidFill>
                  <a:schemeClr val="bg1"/>
                </a:solidFill>
                <a:effectLst>
                  <a:outerShdw blurRad="63500" dist="50800" dir="2700000" algn="tl" rotWithShape="0">
                    <a:prstClr val="black">
                      <a:alpha val="50000"/>
                    </a:prstClr>
                  </a:outerShdw>
                </a:effectLst>
              </a:defRPr>
            </a:lvl1pPr>
          </a:lstStyle>
          <a:p>
            <a:r>
              <a:rPr lang="en-US" smtClean="0"/>
              <a:t>Click to edit Master title style</a:t>
            </a:r>
            <a:endParaRPr/>
          </a:p>
        </p:txBody>
      </p:sp>
      <p:sp>
        <p:nvSpPr>
          <p:cNvPr id="3" name="Picture Placeholder 2"/>
          <p:cNvSpPr>
            <a:spLocks noGrp="1"/>
          </p:cNvSpPr>
          <p:nvPr>
            <p:ph type="pic" idx="1"/>
          </p:nvPr>
        </p:nvSpPr>
        <p:spPr>
          <a:xfrm rot="21414040">
            <a:off x="1779080" y="450465"/>
            <a:ext cx="5486400" cy="3626214"/>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vert="horz" lIns="91440" tIns="45720" rIns="91440" bIns="45720" rtlCol="0">
            <a:normAutofit/>
          </a:bodyPr>
          <a:lstStyle>
            <a:lvl1pPr marL="342900" indent="-342900" algn="l" defTabSz="914400" rtl="0" eaLnBrk="1" latinLnBrk="0" hangingPunct="1">
              <a:spcBef>
                <a:spcPts val="2000"/>
              </a:spcBef>
              <a:buFont typeface="Wingdings 2" pitchFamily="18" charset="2"/>
              <a:buNone/>
              <a:defRPr sz="1800" kern="1200">
                <a:solidFill>
                  <a:schemeClr val="bg1"/>
                </a:solidFill>
                <a:effectLst>
                  <a:outerShdw blurRad="63500" dist="50800" dir="2700000" algn="tl" rotWithShape="0">
                    <a:prstClr val="black">
                      <a:alpha val="5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65175" y="5443538"/>
            <a:ext cx="7612063" cy="804862"/>
          </a:xfrm>
        </p:spPr>
        <p:txBody>
          <a:bodyPr>
            <a:normAutofit/>
          </a:bodyPr>
          <a:lstStyle>
            <a:lvl1pPr marL="0" indent="0" algn="ctr">
              <a:spcBef>
                <a:spcPts val="300"/>
              </a:spcBef>
              <a:buNone/>
              <a:defRPr sz="1800">
                <a:effectLst>
                  <a:outerShdw blurRad="63500" dist="50800" dir="2700000" algn="tl" rotWithShape="0">
                    <a:prstClr val="black">
                      <a:alpha val="50000"/>
                    </a:prstClr>
                  </a:outerShdw>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B7318B-6F02-0347-B4D0-F2A58138467B}" type="datetimeFigureOut">
              <a:rPr lang="en-US" smtClean="0"/>
              <a:pPr/>
              <a:t>9/1/13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AAF4D4-AC26-2E41-8942-F6ECE34A19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ct val="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20B7318B-6F02-0347-B4D0-F2A58138467B}" type="datetimeFigureOut">
              <a:rPr lang="en-US" smtClean="0"/>
              <a:pPr/>
              <a:t>9/1/13</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22AAF4D4-AC26-2E41-8942-F6ECE34A190D}" type="slidenum">
              <a:rPr lang="en-US" smtClean="0"/>
              <a:pPr/>
              <a:t>‹#›</a:t>
            </a:fld>
            <a:endParaRPr lang="en-US"/>
          </a:p>
        </p:txBody>
      </p:sp>
      <p:sp>
        <p:nvSpPr>
          <p:cNvPr id="9" name="Picture Placeholder 7"/>
          <p:cNvSpPr>
            <a:spLocks noGrp="1"/>
          </p:cNvSpPr>
          <p:nvPr>
            <p:ph type="pic" sz="quarter" idx="14"/>
          </p:nvPr>
        </p:nvSpPr>
        <p:spPr>
          <a:xfrm rot="307655">
            <a:off x="4082874" y="3187732"/>
            <a:ext cx="4141140" cy="2881378"/>
          </a:xfrm>
          <a:solidFill>
            <a:srgbClr val="FFFFFF">
              <a:shade val="85000"/>
            </a:srgbClr>
          </a:solidFill>
          <a:ln w="38100" cap="sq">
            <a:solidFill>
              <a:srgbClr val="FDFDFD"/>
            </a:solidFill>
            <a:miter lim="800000"/>
          </a:ln>
          <a:effectLst>
            <a:outerShdw blurRad="88900" dist="25400" dir="72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Click icon to add picture</a:t>
            </a:r>
            <a:endParaRPr/>
          </a:p>
        </p:txBody>
      </p:sp>
      <p:sp>
        <p:nvSpPr>
          <p:cNvPr id="8" name="Picture Placeholder 7"/>
          <p:cNvSpPr>
            <a:spLocks noGrp="1"/>
          </p:cNvSpPr>
          <p:nvPr>
            <p:ph type="pic" sz="quarter" idx="13"/>
          </p:nvPr>
        </p:nvSpPr>
        <p:spPr>
          <a:xfrm rot="21414752">
            <a:off x="4623469" y="338031"/>
            <a:ext cx="4141140" cy="2881378"/>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0B7318B-6F02-0347-B4D0-F2A58138467B}" type="datetimeFigureOut">
              <a:rPr lang="en-US" smtClean="0"/>
              <a:pPr/>
              <a:t>9/1/13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AF4D4-AC26-2E41-8942-F6ECE34A190D}"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457200"/>
            <a:ext cx="1497106" cy="581025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96888" y="457200"/>
            <a:ext cx="6513511" cy="5810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0B7318B-6F02-0347-B4D0-F2A58138467B}" type="datetimeFigureOut">
              <a:rPr lang="en-US" smtClean="0"/>
              <a:pPr/>
              <a:t>9/1/13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AF4D4-AC26-2E41-8942-F6ECE34A19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0B7318B-6F02-0347-B4D0-F2A58138467B}" type="datetimeFigureOut">
              <a:rPr lang="en-US" smtClean="0"/>
              <a:pPr/>
              <a:t>9/1/13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AF4D4-AC26-2E41-8942-F6ECE34A190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6889" y="3774328"/>
            <a:ext cx="7199311" cy="1470025"/>
          </a:xfrm>
        </p:spPr>
        <p:txBody>
          <a:bodyPr anchor="b" anchorCtr="0"/>
          <a:lstStyle>
            <a:lvl1pPr algn="l">
              <a:defRPr sz="4800"/>
            </a:lvl1pPr>
          </a:lstStyle>
          <a:p>
            <a:r>
              <a:rPr lang="en-US" smtClean="0"/>
              <a:t>Click to edit Master title style</a:t>
            </a:r>
            <a:endParaRPr/>
          </a:p>
        </p:txBody>
      </p:sp>
      <p:sp>
        <p:nvSpPr>
          <p:cNvPr id="3" name="Subtitle 2"/>
          <p:cNvSpPr>
            <a:spLocks noGrp="1"/>
          </p:cNvSpPr>
          <p:nvPr>
            <p:ph type="subTitle" idx="1"/>
          </p:nvPr>
        </p:nvSpPr>
        <p:spPr>
          <a:xfrm>
            <a:off x="496888" y="5257800"/>
            <a:ext cx="7199312" cy="990600"/>
          </a:xfrm>
        </p:spPr>
        <p:txBody>
          <a:bodyPr vert="horz" lIns="91440" tIns="45720" rIns="91440" bIns="45720" rtlCol="0" anchor="t" anchorCtr="0">
            <a:noAutofit/>
          </a:bodyPr>
          <a:lstStyle>
            <a:lvl1pPr marL="0" indent="0" algn="l"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20B7318B-6F02-0347-B4D0-F2A58138467B}" type="datetimeFigureOut">
              <a:rPr lang="en-US" smtClean="0"/>
              <a:pPr/>
              <a:t>9/1/13</a:t>
            </a:fld>
            <a:endParaRPr lang="en-US"/>
          </a:p>
        </p:txBody>
      </p:sp>
      <p:sp>
        <p:nvSpPr>
          <p:cNvPr id="5" name="Footer Placeholder 4"/>
          <p:cNvSpPr>
            <a:spLocks noGrp="1"/>
          </p:cNvSpPr>
          <p:nvPr>
            <p:ph type="ftr" sz="quarter" idx="11"/>
          </p:nvPr>
        </p:nvSpPr>
        <p:spPr/>
        <p:txBody>
          <a:bodyPr/>
          <a:lstStyle/>
          <a:p>
            <a:endParaRPr lang="en-US"/>
          </a:p>
        </p:txBody>
      </p:sp>
      <p:sp>
        <p:nvSpPr>
          <p:cNvPr id="8" name="Picture Placeholder 7"/>
          <p:cNvSpPr>
            <a:spLocks noGrp="1"/>
          </p:cNvSpPr>
          <p:nvPr>
            <p:ph type="pic" sz="quarter" idx="12"/>
          </p:nvPr>
        </p:nvSpPr>
        <p:spPr>
          <a:xfrm rot="504148">
            <a:off x="4493544" y="555043"/>
            <a:ext cx="4142460" cy="3085398"/>
          </a:xfrm>
          <a:solidFill>
            <a:srgbClr val="FFFFFF">
              <a:shade val="85000"/>
            </a:srgbClr>
          </a:solidFill>
          <a:ln w="38100" cap="sq">
            <a:solidFill>
              <a:srgbClr val="FDFDFD"/>
            </a:solidFill>
            <a:miter lim="800000"/>
          </a:ln>
          <a:effectLst>
            <a:outerShdw blurRad="57150" dist="37500" dir="7560000" sy="98000" kx="110000" ky="200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Click icon to add picture</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2236694"/>
            <a:ext cx="7612063"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65175" y="3617259"/>
            <a:ext cx="7612063" cy="1500187"/>
          </a:xfrm>
        </p:spPr>
        <p:txBody>
          <a:bodyPr vert="horz" lIns="91440" tIns="45720" rIns="91440" bIns="45720" rtlCol="0" anchor="t" anchorCtr="0">
            <a:noAutofit/>
          </a:bodyPr>
          <a:lstStyle>
            <a:lvl1pPr marL="0" indent="0" algn="ctr"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B7318B-6F02-0347-B4D0-F2A58138467B}" type="datetimeFigureOut">
              <a:rPr lang="en-US" smtClean="0"/>
              <a:pPr/>
              <a:t>9/1/13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AF4D4-AC26-2E41-8942-F6ECE34A190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p>
            <a:r>
              <a:rPr lang="en-US" smtClean="0"/>
              <a:t>Click to edit Master title style</a:t>
            </a:r>
            <a:endParaRPr/>
          </a:p>
        </p:txBody>
      </p:sp>
      <p:sp>
        <p:nvSpPr>
          <p:cNvPr id="3" name="Content Placeholder 2"/>
          <p:cNvSpPr>
            <a:spLocks noGrp="1"/>
          </p:cNvSpPr>
          <p:nvPr>
            <p:ph sz="half" idx="1"/>
          </p:nvPr>
        </p:nvSpPr>
        <p:spPr>
          <a:xfrm>
            <a:off x="765175" y="2084388"/>
            <a:ext cx="3657600" cy="4183062"/>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19637" y="2084388"/>
            <a:ext cx="3657600" cy="4183062"/>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20B7318B-6F02-0347-B4D0-F2A58138467B}" type="datetimeFigureOut">
              <a:rPr lang="en-US" smtClean="0"/>
              <a:pPr/>
              <a:t>9/1/13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AAF4D4-AC26-2E41-8942-F6ECE34A190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65174"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5174" y="2649071"/>
            <a:ext cx="3657600" cy="3608293"/>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19637"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19637" y="2649071"/>
            <a:ext cx="3657600" cy="3608293"/>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20B7318B-6F02-0347-B4D0-F2A58138467B}" type="datetimeFigureOut">
              <a:rPr lang="en-US" smtClean="0"/>
              <a:pPr/>
              <a:t>9/1/13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AAF4D4-AC26-2E41-8942-F6ECE34A19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0B7318B-6F02-0347-B4D0-F2A58138467B}" type="datetimeFigureOut">
              <a:rPr lang="en-US" smtClean="0"/>
              <a:pPr/>
              <a:t>9/1/13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AAF4D4-AC26-2E41-8942-F6ECE34A19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B7318B-6F02-0347-B4D0-F2A58138467B}" type="datetimeFigureOut">
              <a:rPr lang="en-US" smtClean="0"/>
              <a:pPr/>
              <a:t>9/1/13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AAF4D4-AC26-2E41-8942-F6ECE34A190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495800" y="381000"/>
            <a:ext cx="4149725" cy="588645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ct val="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20B7318B-6F02-0347-B4D0-F2A58138467B}" type="datetimeFigureOut">
              <a:rPr lang="en-US" smtClean="0"/>
              <a:pPr/>
              <a:t>9/1/13</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22AAF4D4-AC26-2E41-8942-F6ECE34A190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5174" y="79468"/>
            <a:ext cx="7612063" cy="1417638"/>
          </a:xfrm>
          <a:prstGeom prst="rect">
            <a:avLst/>
          </a:prstGeom>
        </p:spPr>
        <p:txBody>
          <a:bodyPr vert="horz" lIns="91440" tIns="45720" rIns="91440" bIns="45720" rtlCol="0" anchor="ctr" anchorCtr="0">
            <a:noAutofit/>
          </a:bodyPr>
          <a:lstStyle/>
          <a:p>
            <a:r>
              <a:rPr lang="en-US" smtClean="0"/>
              <a:t>Click to edit Master title style</a:t>
            </a:r>
            <a:endParaRPr/>
          </a:p>
        </p:txBody>
      </p:sp>
      <p:sp>
        <p:nvSpPr>
          <p:cNvPr id="3" name="Text Placeholder 2"/>
          <p:cNvSpPr>
            <a:spLocks noGrp="1"/>
          </p:cNvSpPr>
          <p:nvPr>
            <p:ph type="body" idx="1"/>
          </p:nvPr>
        </p:nvSpPr>
        <p:spPr>
          <a:xfrm>
            <a:off x="765175" y="2070846"/>
            <a:ext cx="7612064" cy="418203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20B7318B-6F02-0347-B4D0-F2A58138467B}" type="datetimeFigureOut">
              <a:rPr lang="en-US" smtClean="0"/>
              <a:pPr/>
              <a:t>9/1/13</a:t>
            </a:fld>
            <a:endParaRPr lang="en-US"/>
          </a:p>
        </p:txBody>
      </p:sp>
      <p:sp>
        <p:nvSpPr>
          <p:cNvPr id="5" name="Footer Placeholder 4"/>
          <p:cNvSpPr>
            <a:spLocks noGrp="1"/>
          </p:cNvSpPr>
          <p:nvPr>
            <p:ph type="ftr" sz="quarter" idx="3"/>
          </p:nvPr>
        </p:nvSpPr>
        <p:spPr>
          <a:xfrm>
            <a:off x="443753" y="6356350"/>
            <a:ext cx="2895600"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200">
                <a:solidFill>
                  <a:schemeClr val="bg1"/>
                </a:solidFill>
              </a:defRPr>
            </a:lvl1pPr>
          </a:lstStyle>
          <a:p>
            <a:fld id="{22AAF4D4-AC26-2E41-8942-F6ECE34A190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p:titleStyle>
    <p:bodyStyle>
      <a:lvl1pPr marL="342900" indent="-342900" algn="l" defTabSz="914400" rtl="0" eaLnBrk="1" latinLnBrk="0" hangingPunct="1">
        <a:spcBef>
          <a:spcPts val="2000"/>
        </a:spcBef>
        <a:buFont typeface="Wingdings 2" pitchFamily="18" charset="2"/>
        <a:buChar char=""/>
        <a:defRPr sz="2400" kern="1200">
          <a:solidFill>
            <a:schemeClr val="bg1"/>
          </a:solidFill>
          <a:effectLst>
            <a:outerShdw blurRad="63500" dist="50800" dir="2700000" algn="tl" rotWithShape="0">
              <a:prstClr val="black">
                <a:alpha val="50000"/>
              </a:prstClr>
            </a:outerShdw>
          </a:effectLst>
          <a:latin typeface="+mn-lt"/>
          <a:ea typeface="+mn-ea"/>
          <a:cs typeface="+mn-cs"/>
        </a:defRPr>
      </a:lvl1pPr>
      <a:lvl2pPr marL="685800" indent="-336550" algn="l" defTabSz="914400" rtl="0" eaLnBrk="1" latinLnBrk="0" hangingPunct="1">
        <a:spcBef>
          <a:spcPts val="600"/>
        </a:spcBef>
        <a:buFont typeface="Wingdings 2" pitchFamily="18" charset="2"/>
        <a:buChar char=""/>
        <a:defRPr sz="2200" kern="1200">
          <a:solidFill>
            <a:schemeClr val="bg1"/>
          </a:solidFill>
          <a:effectLst>
            <a:outerShdw blurRad="63500" dist="50800" dir="2700000" algn="tl" rotWithShape="0">
              <a:prstClr val="black">
                <a:alpha val="50000"/>
              </a:prstClr>
            </a:outerShdw>
          </a:effectLst>
          <a:latin typeface="+mn-lt"/>
          <a:ea typeface="+mn-ea"/>
          <a:cs typeface="+mn-cs"/>
        </a:defRPr>
      </a:lvl2pPr>
      <a:lvl3pPr marL="1035050" indent="-349250" algn="l" defTabSz="914400" rtl="0" eaLnBrk="1" latinLnBrk="0" hangingPunct="1">
        <a:spcBef>
          <a:spcPts val="600"/>
        </a:spcBef>
        <a:buFont typeface="Wingdings 2" pitchFamily="18" charset="2"/>
        <a:buChar char=""/>
        <a:defRPr sz="2000" kern="1200">
          <a:solidFill>
            <a:schemeClr val="bg1"/>
          </a:solidFill>
          <a:effectLst>
            <a:outerShdw blurRad="63500" dist="50800" dir="2700000" algn="tl" rotWithShape="0">
              <a:prstClr val="black">
                <a:alpha val="50000"/>
              </a:prstClr>
            </a:outerShdw>
          </a:effectLst>
          <a:latin typeface="+mn-lt"/>
          <a:ea typeface="+mn-ea"/>
          <a:cs typeface="+mn-cs"/>
        </a:defRPr>
      </a:lvl3pPr>
      <a:lvl4pPr marL="1371600" indent="-3365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4pPr>
      <a:lvl5pPr marL="1720850" indent="-3492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1 Review – 9/3/13</a:t>
            </a:r>
            <a:endParaRPr lang="en-US" dirty="0"/>
          </a:p>
        </p:txBody>
      </p:sp>
      <p:sp>
        <p:nvSpPr>
          <p:cNvPr id="3" name="Subtitle 2"/>
          <p:cNvSpPr>
            <a:spLocks noGrp="1"/>
          </p:cNvSpPr>
          <p:nvPr>
            <p:ph type="subTitle" idx="1"/>
          </p:nvPr>
        </p:nvSpPr>
        <p:spPr/>
        <p:txBody>
          <a:bodyPr/>
          <a:lstStyle/>
          <a:p>
            <a:r>
              <a:rPr lang="en-US" sz="2400" dirty="0" smtClean="0"/>
              <a:t>Mental/Emotional Health</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What technique reduces stress by helping you get more done each day?</a:t>
            </a:r>
            <a:endParaRPr lang="en-US" sz="3000" dirty="0"/>
          </a:p>
        </p:txBody>
      </p:sp>
      <p:sp>
        <p:nvSpPr>
          <p:cNvPr id="3" name="Content Placeholder 2"/>
          <p:cNvSpPr>
            <a:spLocks noGrp="1"/>
          </p:cNvSpPr>
          <p:nvPr>
            <p:ph idx="1"/>
          </p:nvPr>
        </p:nvSpPr>
        <p:spPr/>
        <p:txBody>
          <a:bodyPr/>
          <a:lstStyle/>
          <a:p>
            <a:r>
              <a:rPr lang="en-US" dirty="0" smtClean="0"/>
              <a:t>A. Mental performance</a:t>
            </a:r>
          </a:p>
          <a:p>
            <a:r>
              <a:rPr lang="en-US" dirty="0" smtClean="0"/>
              <a:t>B. Biofeedback</a:t>
            </a:r>
          </a:p>
          <a:p>
            <a:r>
              <a:rPr lang="en-US" dirty="0" smtClean="0"/>
              <a:t>C. Time management</a:t>
            </a:r>
          </a:p>
          <a:p>
            <a:r>
              <a:rPr lang="en-US" dirty="0" smtClean="0"/>
              <a:t>D. Relaxation</a:t>
            </a:r>
            <a:endParaRPr lang="en-US" dirty="0"/>
          </a:p>
        </p:txBody>
      </p:sp>
      <p:sp>
        <p:nvSpPr>
          <p:cNvPr id="4" name="TextBox 3"/>
          <p:cNvSpPr txBox="1"/>
          <p:nvPr/>
        </p:nvSpPr>
        <p:spPr>
          <a:xfrm>
            <a:off x="5403788" y="4276126"/>
            <a:ext cx="1425460" cy="830997"/>
          </a:xfrm>
          <a:prstGeom prst="rect">
            <a:avLst/>
          </a:prstGeom>
          <a:noFill/>
        </p:spPr>
        <p:txBody>
          <a:bodyPr wrap="square" rtlCol="0">
            <a:spAutoFit/>
          </a:bodyPr>
          <a:lstStyle/>
          <a:p>
            <a:r>
              <a:rPr lang="en-US" sz="4800" dirty="0" smtClean="0">
                <a:solidFill>
                  <a:srgbClr val="FFFFFF"/>
                </a:solidFill>
              </a:rPr>
              <a:t>C</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accel="50000" decel="5000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additive="base">
                                        <p:cTn id="33" dur="500" fill="hold"/>
                                        <p:tgtEl>
                                          <p:spTgt spid="4"/>
                                        </p:tgtEl>
                                        <p:attrNameLst>
                                          <p:attrName>ppt_x</p:attrName>
                                        </p:attrNameLst>
                                      </p:cBhvr>
                                      <p:tavLst>
                                        <p:tav tm="0">
                                          <p:val>
                                            <p:strVal val="#ppt_x"/>
                                          </p:val>
                                        </p:tav>
                                        <p:tav tm="100000">
                                          <p:val>
                                            <p:strVal val="#ppt_x"/>
                                          </p:val>
                                        </p:tav>
                                      </p:tavLst>
                                    </p:anim>
                                    <p:anim calcmode="lin" valueType="num">
                                      <p:cBhvr additive="base">
                                        <p:cTn id="3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Which statement about how people respond to a given stressor is most accurate?</a:t>
            </a:r>
            <a:endParaRPr lang="en-US" sz="3200" dirty="0"/>
          </a:p>
        </p:txBody>
      </p:sp>
      <p:sp>
        <p:nvSpPr>
          <p:cNvPr id="3" name="Content Placeholder 2"/>
          <p:cNvSpPr>
            <a:spLocks noGrp="1"/>
          </p:cNvSpPr>
          <p:nvPr>
            <p:ph idx="1"/>
          </p:nvPr>
        </p:nvSpPr>
        <p:spPr/>
        <p:txBody>
          <a:bodyPr/>
          <a:lstStyle/>
          <a:p>
            <a:r>
              <a:rPr lang="en-US" dirty="0" smtClean="0"/>
              <a:t>A. Everybody responds exactly the same way</a:t>
            </a:r>
          </a:p>
          <a:p>
            <a:r>
              <a:rPr lang="en-US" dirty="0" smtClean="0"/>
              <a:t>B. How they respond depends on how they assess the stressor</a:t>
            </a:r>
          </a:p>
          <a:p>
            <a:r>
              <a:rPr lang="en-US" dirty="0" smtClean="0"/>
              <a:t>C. How they respond depends only on the type of stressor</a:t>
            </a:r>
          </a:p>
          <a:p>
            <a:r>
              <a:rPr lang="en-US" dirty="0" smtClean="0"/>
              <a:t>D. How they respond depends on their past experiences</a:t>
            </a:r>
            <a:endParaRPr lang="en-US" dirty="0"/>
          </a:p>
        </p:txBody>
      </p:sp>
      <p:sp>
        <p:nvSpPr>
          <p:cNvPr id="4" name="TextBox 3"/>
          <p:cNvSpPr txBox="1"/>
          <p:nvPr/>
        </p:nvSpPr>
        <p:spPr>
          <a:xfrm>
            <a:off x="5935096" y="5630899"/>
            <a:ext cx="1904932" cy="830997"/>
          </a:xfrm>
          <a:prstGeom prst="rect">
            <a:avLst/>
          </a:prstGeom>
          <a:noFill/>
        </p:spPr>
        <p:txBody>
          <a:bodyPr wrap="square" rtlCol="0">
            <a:spAutoFit/>
          </a:bodyPr>
          <a:lstStyle/>
          <a:p>
            <a:r>
              <a:rPr lang="en-US" sz="4800" dirty="0" smtClean="0">
                <a:solidFill>
                  <a:srgbClr val="FFFFFF"/>
                </a:solidFill>
              </a:rPr>
              <a:t>B</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2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1000"/>
                                        <p:tgtEl>
                                          <p:spTgt spid="4"/>
                                        </p:tgtEl>
                                      </p:cBhvr>
                                    </p:animEffect>
                                    <p:anim calcmode="lin" valueType="num">
                                      <p:cBhvr>
                                        <p:cTn id="32" dur="1000" fill="hold"/>
                                        <p:tgtEl>
                                          <p:spTgt spid="4"/>
                                        </p:tgtEl>
                                        <p:attrNameLst>
                                          <p:attrName>ppt_x</p:attrName>
                                        </p:attrNameLst>
                                      </p:cBhvr>
                                      <p:tavLst>
                                        <p:tav tm="0">
                                          <p:val>
                                            <p:strVal val="#ppt_x"/>
                                          </p:val>
                                        </p:tav>
                                        <p:tav tm="100000">
                                          <p:val>
                                            <p:strVal val="#ppt_x"/>
                                          </p:val>
                                        </p:tav>
                                      </p:tavLst>
                                    </p:anim>
                                    <p:anim calcmode="lin" valueType="num">
                                      <p:cBhvr>
                                        <p:cTn id="33" dur="900" decel="100000" fill="hold"/>
                                        <p:tgtEl>
                                          <p:spTgt spid="4"/>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An eating disorder in which an individual eats a large quantity of food without purging?</a:t>
            </a:r>
            <a:endParaRPr lang="en-US" sz="2800" dirty="0"/>
          </a:p>
        </p:txBody>
      </p:sp>
      <p:sp>
        <p:nvSpPr>
          <p:cNvPr id="3" name="Content Placeholder 2"/>
          <p:cNvSpPr>
            <a:spLocks noGrp="1"/>
          </p:cNvSpPr>
          <p:nvPr>
            <p:ph idx="1"/>
          </p:nvPr>
        </p:nvSpPr>
        <p:spPr/>
        <p:txBody>
          <a:bodyPr/>
          <a:lstStyle/>
          <a:p>
            <a:r>
              <a:rPr lang="en-US" dirty="0" smtClean="0"/>
              <a:t>A. Binge eating</a:t>
            </a:r>
          </a:p>
          <a:p>
            <a:r>
              <a:rPr lang="en-US" dirty="0" smtClean="0"/>
              <a:t>B. Anorexia</a:t>
            </a:r>
          </a:p>
          <a:p>
            <a:r>
              <a:rPr lang="en-US" dirty="0" smtClean="0"/>
              <a:t>C. Bulimia</a:t>
            </a:r>
          </a:p>
          <a:p>
            <a:r>
              <a:rPr lang="en-US" dirty="0" smtClean="0"/>
              <a:t>D. Mood disorder</a:t>
            </a:r>
            <a:endParaRPr lang="en-US" dirty="0"/>
          </a:p>
        </p:txBody>
      </p:sp>
      <p:sp>
        <p:nvSpPr>
          <p:cNvPr id="4" name="TextBox 3"/>
          <p:cNvSpPr txBox="1"/>
          <p:nvPr/>
        </p:nvSpPr>
        <p:spPr>
          <a:xfrm>
            <a:off x="5973972" y="3767175"/>
            <a:ext cx="1555047" cy="830997"/>
          </a:xfrm>
          <a:prstGeom prst="rect">
            <a:avLst/>
          </a:prstGeom>
          <a:noFill/>
        </p:spPr>
        <p:txBody>
          <a:bodyPr wrap="square" rtlCol="0">
            <a:spAutoFit/>
          </a:bodyPr>
          <a:lstStyle/>
          <a:p>
            <a:r>
              <a:rPr lang="en-US" sz="4800" dirty="0" smtClean="0">
                <a:solidFill>
                  <a:srgbClr val="FFFFFF"/>
                </a:solidFill>
              </a:rPr>
              <a:t>A</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slide(fromBottom)">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In what type of therapy do people work with others who have similar disorders?</a:t>
            </a:r>
            <a:endParaRPr lang="en-US" sz="3200" dirty="0"/>
          </a:p>
        </p:txBody>
      </p:sp>
      <p:sp>
        <p:nvSpPr>
          <p:cNvPr id="3" name="Content Placeholder 2"/>
          <p:cNvSpPr>
            <a:spLocks noGrp="1"/>
          </p:cNvSpPr>
          <p:nvPr>
            <p:ph idx="1"/>
          </p:nvPr>
        </p:nvSpPr>
        <p:spPr/>
        <p:txBody>
          <a:bodyPr/>
          <a:lstStyle/>
          <a:p>
            <a:r>
              <a:rPr lang="en-US" dirty="0" smtClean="0"/>
              <a:t>A. Cognitive therapy</a:t>
            </a:r>
          </a:p>
          <a:p>
            <a:r>
              <a:rPr lang="en-US" dirty="0" smtClean="0"/>
              <a:t>B. Group therapy</a:t>
            </a:r>
          </a:p>
          <a:p>
            <a:r>
              <a:rPr lang="en-US" dirty="0" smtClean="0"/>
              <a:t>C. Behavioral therapy</a:t>
            </a:r>
          </a:p>
          <a:p>
            <a:r>
              <a:rPr lang="en-US" dirty="0" smtClean="0"/>
              <a:t>D. Insight therapy</a:t>
            </a:r>
            <a:endParaRPr lang="en-US" dirty="0"/>
          </a:p>
        </p:txBody>
      </p:sp>
      <p:sp>
        <p:nvSpPr>
          <p:cNvPr id="4" name="TextBox 3"/>
          <p:cNvSpPr txBox="1"/>
          <p:nvPr/>
        </p:nvSpPr>
        <p:spPr>
          <a:xfrm>
            <a:off x="5585210" y="3715345"/>
            <a:ext cx="1762387" cy="830997"/>
          </a:xfrm>
          <a:prstGeom prst="rect">
            <a:avLst/>
          </a:prstGeom>
          <a:noFill/>
        </p:spPr>
        <p:txBody>
          <a:bodyPr wrap="square" rtlCol="0">
            <a:spAutoFit/>
          </a:bodyPr>
          <a:lstStyle/>
          <a:p>
            <a:r>
              <a:rPr lang="en-US" sz="4800" dirty="0" smtClean="0">
                <a:solidFill>
                  <a:srgbClr val="FFFFFF"/>
                </a:solidFill>
              </a:rPr>
              <a:t>B</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accel="50000" decel="5000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accel="50000" decel="5000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accel="50000" decel="5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accel="50000" decel="5000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anim calcmode="lin" valueType="num">
                                      <p:cBhvr>
                                        <p:cTn id="36" dur="1000" fill="hold"/>
                                        <p:tgtEl>
                                          <p:spTgt spid="4"/>
                                        </p:tgtEl>
                                        <p:attrNameLst>
                                          <p:attrName>ppt_x</p:attrName>
                                        </p:attrNameLst>
                                      </p:cBhvr>
                                      <p:tavLst>
                                        <p:tav tm="0">
                                          <p:val>
                                            <p:strVal val="#ppt_x"/>
                                          </p:val>
                                        </p:tav>
                                        <p:tav tm="100000">
                                          <p:val>
                                            <p:strVal val="#ppt_x"/>
                                          </p:val>
                                        </p:tav>
                                      </p:tavLst>
                                    </p:anim>
                                    <p:anim calcmode="lin" valueType="num">
                                      <p:cBhvr>
                                        <p:cTn id="37" dur="900" decel="100000" fill="hold"/>
                                        <p:tgtEl>
                                          <p:spTgt spid="4"/>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Which choice is an example of positive thinking?</a:t>
            </a:r>
            <a:endParaRPr lang="en-US" sz="4000" dirty="0"/>
          </a:p>
        </p:txBody>
      </p:sp>
      <p:sp>
        <p:nvSpPr>
          <p:cNvPr id="3" name="Content Placeholder 2"/>
          <p:cNvSpPr>
            <a:spLocks noGrp="1"/>
          </p:cNvSpPr>
          <p:nvPr>
            <p:ph idx="1"/>
          </p:nvPr>
        </p:nvSpPr>
        <p:spPr/>
        <p:txBody>
          <a:bodyPr/>
          <a:lstStyle/>
          <a:p>
            <a:r>
              <a:rPr lang="en-US" dirty="0" smtClean="0"/>
              <a:t>A. I know I can’t do this</a:t>
            </a:r>
          </a:p>
          <a:p>
            <a:r>
              <a:rPr lang="en-US" dirty="0" smtClean="0"/>
              <a:t>B. I’ve done things like this before</a:t>
            </a:r>
          </a:p>
          <a:p>
            <a:r>
              <a:rPr lang="en-US" dirty="0" smtClean="0"/>
              <a:t>C. Everyone will think I’m stupid</a:t>
            </a:r>
          </a:p>
          <a:p>
            <a:r>
              <a:rPr lang="en-US" dirty="0" smtClean="0"/>
              <a:t>D. I’m not as good at this as the others</a:t>
            </a:r>
            <a:endParaRPr lang="en-US" dirty="0"/>
          </a:p>
        </p:txBody>
      </p:sp>
      <p:sp>
        <p:nvSpPr>
          <p:cNvPr id="4" name="TextBox 3"/>
          <p:cNvSpPr txBox="1"/>
          <p:nvPr/>
        </p:nvSpPr>
        <p:spPr>
          <a:xfrm>
            <a:off x="5585210" y="4687192"/>
            <a:ext cx="1710552" cy="830997"/>
          </a:xfrm>
          <a:prstGeom prst="rect">
            <a:avLst/>
          </a:prstGeom>
          <a:noFill/>
        </p:spPr>
        <p:txBody>
          <a:bodyPr wrap="square" rtlCol="0">
            <a:spAutoFit/>
          </a:bodyPr>
          <a:lstStyle/>
          <a:p>
            <a:r>
              <a:rPr lang="en-US" sz="4800" dirty="0" smtClean="0">
                <a:solidFill>
                  <a:srgbClr val="FFFFFF"/>
                </a:solidFill>
              </a:rPr>
              <a:t>B</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diamond(in)">
                                      <p:cBhvr>
                                        <p:cTn id="2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Shame is a feeling…</a:t>
            </a:r>
            <a:endParaRPr lang="en-US" dirty="0"/>
          </a:p>
        </p:txBody>
      </p:sp>
      <p:sp>
        <p:nvSpPr>
          <p:cNvPr id="3" name="Content Placeholder 2"/>
          <p:cNvSpPr>
            <a:spLocks noGrp="1"/>
          </p:cNvSpPr>
          <p:nvPr>
            <p:ph idx="1"/>
          </p:nvPr>
        </p:nvSpPr>
        <p:spPr/>
        <p:txBody>
          <a:bodyPr/>
          <a:lstStyle/>
          <a:p>
            <a:r>
              <a:rPr lang="en-US" dirty="0" smtClean="0"/>
              <a:t>A. Of affection and concern</a:t>
            </a:r>
          </a:p>
          <a:p>
            <a:r>
              <a:rPr lang="en-US" dirty="0" smtClean="0"/>
              <a:t>B. Of intense rage</a:t>
            </a:r>
          </a:p>
          <a:p>
            <a:r>
              <a:rPr lang="en-US" dirty="0" smtClean="0"/>
              <a:t>C. That you did something wrong</a:t>
            </a:r>
          </a:p>
          <a:p>
            <a:r>
              <a:rPr lang="en-US" dirty="0" smtClean="0"/>
              <a:t>D. That you’re a bad person</a:t>
            </a:r>
            <a:endParaRPr lang="en-US" dirty="0"/>
          </a:p>
        </p:txBody>
      </p:sp>
      <p:sp>
        <p:nvSpPr>
          <p:cNvPr id="5" name="TextBox 4"/>
          <p:cNvSpPr txBox="1"/>
          <p:nvPr/>
        </p:nvSpPr>
        <p:spPr>
          <a:xfrm>
            <a:off x="6362734" y="4470495"/>
            <a:ext cx="1542088" cy="830997"/>
          </a:xfrm>
          <a:prstGeom prst="rect">
            <a:avLst/>
          </a:prstGeom>
          <a:noFill/>
        </p:spPr>
        <p:txBody>
          <a:bodyPr wrap="square" rtlCol="0">
            <a:spAutoFit/>
          </a:bodyPr>
          <a:lstStyle/>
          <a:p>
            <a:r>
              <a:rPr lang="en-US" sz="4800" smtClean="0">
                <a:solidFill>
                  <a:srgbClr val="FFFFFF"/>
                </a:solidFill>
              </a:rPr>
              <a:t>C</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slide(fromBottom)">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slide(fromBottom)">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slide(fromBottom)">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slide(fromBottom)">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6"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barn(inHorizontal)">
                                      <p:cBhvr>
                                        <p:cTn id="3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the term prevention mean?</a:t>
            </a:r>
            <a:endParaRPr lang="en-US" dirty="0"/>
          </a:p>
        </p:txBody>
      </p:sp>
      <p:sp>
        <p:nvSpPr>
          <p:cNvPr id="3" name="Content Placeholder 2"/>
          <p:cNvSpPr>
            <a:spLocks noGrp="1"/>
          </p:cNvSpPr>
          <p:nvPr>
            <p:ph idx="1"/>
          </p:nvPr>
        </p:nvSpPr>
        <p:spPr/>
        <p:txBody>
          <a:bodyPr/>
          <a:lstStyle/>
          <a:p>
            <a:r>
              <a:rPr lang="en-US" dirty="0" smtClean="0"/>
              <a:t>A. Increasing years of healthy life</a:t>
            </a:r>
          </a:p>
          <a:p>
            <a:r>
              <a:rPr lang="en-US" dirty="0" smtClean="0"/>
              <a:t>B. Eliminating differences in health</a:t>
            </a:r>
          </a:p>
          <a:p>
            <a:r>
              <a:rPr lang="en-US" dirty="0" smtClean="0"/>
              <a:t>C. Being productive at school and work</a:t>
            </a:r>
          </a:p>
          <a:p>
            <a:r>
              <a:rPr lang="en-US" dirty="0" smtClean="0"/>
              <a:t>D. Acting to avoid negative health </a:t>
            </a:r>
            <a:r>
              <a:rPr lang="en-US" dirty="0" smtClean="0"/>
              <a:t>outcomes</a:t>
            </a:r>
            <a:endParaRPr lang="en-US" dirty="0"/>
          </a:p>
        </p:txBody>
      </p:sp>
      <p:sp>
        <p:nvSpPr>
          <p:cNvPr id="5" name="TextBox 4"/>
          <p:cNvSpPr txBox="1"/>
          <p:nvPr/>
        </p:nvSpPr>
        <p:spPr>
          <a:xfrm>
            <a:off x="4652182" y="4687208"/>
            <a:ext cx="2293694" cy="830997"/>
          </a:xfrm>
          <a:prstGeom prst="rect">
            <a:avLst/>
          </a:prstGeom>
          <a:noFill/>
        </p:spPr>
        <p:txBody>
          <a:bodyPr wrap="square" rtlCol="0">
            <a:spAutoFit/>
          </a:bodyPr>
          <a:lstStyle/>
          <a:p>
            <a:r>
              <a:rPr lang="en-US" sz="4800" dirty="0" smtClean="0">
                <a:solidFill>
                  <a:schemeClr val="bg1"/>
                </a:solidFill>
              </a:rPr>
              <a:t>D</a:t>
            </a:r>
            <a:endParaRPr lang="en-US" sz="48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accel="50000" decel="5000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accel="50000" decel="5000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accel="50000" decel="5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accel="50000" decel="5000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900" decel="100000" fill="hold"/>
                                        <p:tgtEl>
                                          <p:spTgt spid="5"/>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purpose of mental health rehearsal?</a:t>
            </a:r>
            <a:endParaRPr lang="en-US" dirty="0"/>
          </a:p>
        </p:txBody>
      </p:sp>
      <p:sp>
        <p:nvSpPr>
          <p:cNvPr id="3" name="Content Placeholder 2"/>
          <p:cNvSpPr>
            <a:spLocks noGrp="1"/>
          </p:cNvSpPr>
          <p:nvPr>
            <p:ph idx="1"/>
          </p:nvPr>
        </p:nvSpPr>
        <p:spPr/>
        <p:txBody>
          <a:bodyPr/>
          <a:lstStyle/>
          <a:p>
            <a:r>
              <a:rPr lang="en-US" dirty="0" smtClean="0"/>
              <a:t>A. It replaces the need to actually practice an activity</a:t>
            </a:r>
          </a:p>
          <a:p>
            <a:r>
              <a:rPr lang="en-US" dirty="0" smtClean="0"/>
              <a:t>B. It helps you feel confident and reduces stress for the big </a:t>
            </a:r>
            <a:r>
              <a:rPr lang="en-US" dirty="0" smtClean="0"/>
              <a:t>activity</a:t>
            </a:r>
          </a:p>
          <a:p>
            <a:r>
              <a:rPr lang="en-US" dirty="0" smtClean="0"/>
              <a:t>C. It increases your ability to do mental activities</a:t>
            </a:r>
          </a:p>
          <a:p>
            <a:r>
              <a:rPr lang="en-US" dirty="0" smtClean="0"/>
              <a:t>D. It increases your stress level</a:t>
            </a:r>
            <a:endParaRPr lang="en-US" dirty="0"/>
          </a:p>
        </p:txBody>
      </p:sp>
      <p:sp>
        <p:nvSpPr>
          <p:cNvPr id="4" name="TextBox 3"/>
          <p:cNvSpPr txBox="1"/>
          <p:nvPr/>
        </p:nvSpPr>
        <p:spPr>
          <a:xfrm>
            <a:off x="5973971" y="5255118"/>
            <a:ext cx="2008603" cy="830997"/>
          </a:xfrm>
          <a:prstGeom prst="rect">
            <a:avLst/>
          </a:prstGeom>
          <a:noFill/>
        </p:spPr>
        <p:txBody>
          <a:bodyPr wrap="square" rtlCol="0">
            <a:spAutoFit/>
          </a:bodyPr>
          <a:lstStyle/>
          <a:p>
            <a:r>
              <a:rPr lang="en-US" sz="4800" dirty="0" smtClean="0">
                <a:solidFill>
                  <a:srgbClr val="FFFFFF"/>
                </a:solidFill>
              </a:rPr>
              <a:t>B</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slide(fromBottom)">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What are people called who tend to focus on the positive things?</a:t>
            </a:r>
            <a:endParaRPr lang="en-US" sz="3600" dirty="0"/>
          </a:p>
        </p:txBody>
      </p:sp>
      <p:sp>
        <p:nvSpPr>
          <p:cNvPr id="3" name="Content Placeholder 2"/>
          <p:cNvSpPr>
            <a:spLocks noGrp="1"/>
          </p:cNvSpPr>
          <p:nvPr>
            <p:ph idx="1"/>
          </p:nvPr>
        </p:nvSpPr>
        <p:spPr/>
        <p:txBody>
          <a:bodyPr/>
          <a:lstStyle/>
          <a:p>
            <a:r>
              <a:rPr lang="en-US" dirty="0" smtClean="0"/>
              <a:t>A. </a:t>
            </a:r>
            <a:r>
              <a:rPr lang="en-US" dirty="0" smtClean="0"/>
              <a:t>Optimist</a:t>
            </a:r>
          </a:p>
          <a:p>
            <a:r>
              <a:rPr lang="en-US" dirty="0" smtClean="0"/>
              <a:t>B. Perfectionist</a:t>
            </a:r>
          </a:p>
          <a:p>
            <a:r>
              <a:rPr lang="en-US" dirty="0" smtClean="0"/>
              <a:t>C. Pessimist</a:t>
            </a:r>
          </a:p>
          <a:p>
            <a:r>
              <a:rPr lang="en-US" dirty="0" smtClean="0"/>
              <a:t>D. Resilient</a:t>
            </a:r>
            <a:endParaRPr lang="en-US" dirty="0"/>
          </a:p>
        </p:txBody>
      </p:sp>
      <p:sp>
        <p:nvSpPr>
          <p:cNvPr id="4" name="TextBox 3"/>
          <p:cNvSpPr txBox="1"/>
          <p:nvPr/>
        </p:nvSpPr>
        <p:spPr>
          <a:xfrm>
            <a:off x="4989110" y="3835555"/>
            <a:ext cx="2526951" cy="855225"/>
          </a:xfrm>
          <a:prstGeom prst="rect">
            <a:avLst/>
          </a:prstGeom>
          <a:noFill/>
        </p:spPr>
        <p:txBody>
          <a:bodyPr wrap="square" rtlCol="0">
            <a:spAutoFit/>
          </a:bodyPr>
          <a:lstStyle/>
          <a:p>
            <a:r>
              <a:rPr lang="en-US" sz="4800" dirty="0" smtClean="0">
                <a:solidFill>
                  <a:srgbClr val="FFFFFF"/>
                </a:solidFill>
              </a:rPr>
              <a:t>A</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Emotions that are expressed by people in all cultures are called?</a:t>
            </a:r>
            <a:endParaRPr lang="en-US" sz="4000" dirty="0"/>
          </a:p>
        </p:txBody>
      </p:sp>
      <p:sp>
        <p:nvSpPr>
          <p:cNvPr id="3" name="Content Placeholder 2"/>
          <p:cNvSpPr>
            <a:spLocks noGrp="1"/>
          </p:cNvSpPr>
          <p:nvPr>
            <p:ph idx="1"/>
          </p:nvPr>
        </p:nvSpPr>
        <p:spPr/>
        <p:txBody>
          <a:bodyPr/>
          <a:lstStyle/>
          <a:p>
            <a:r>
              <a:rPr lang="en-US" dirty="0" smtClean="0"/>
              <a:t>A. Social emotions</a:t>
            </a:r>
          </a:p>
          <a:p>
            <a:r>
              <a:rPr lang="en-US" dirty="0" smtClean="0"/>
              <a:t>B. Primary </a:t>
            </a:r>
            <a:r>
              <a:rPr lang="en-US" dirty="0" smtClean="0"/>
              <a:t>emotions</a:t>
            </a:r>
          </a:p>
          <a:p>
            <a:r>
              <a:rPr lang="en-US" dirty="0" smtClean="0"/>
              <a:t>C. Learned emotions</a:t>
            </a:r>
          </a:p>
          <a:p>
            <a:r>
              <a:rPr lang="en-US" dirty="0" smtClean="0"/>
              <a:t>D. Coping emotions</a:t>
            </a:r>
            <a:endParaRPr lang="en-US" dirty="0"/>
          </a:p>
        </p:txBody>
      </p:sp>
      <p:sp>
        <p:nvSpPr>
          <p:cNvPr id="5" name="TextBox 4"/>
          <p:cNvSpPr txBox="1"/>
          <p:nvPr/>
        </p:nvSpPr>
        <p:spPr>
          <a:xfrm>
            <a:off x="5313078" y="3576396"/>
            <a:ext cx="2384405" cy="830997"/>
          </a:xfrm>
          <a:prstGeom prst="rect">
            <a:avLst/>
          </a:prstGeom>
          <a:noFill/>
        </p:spPr>
        <p:txBody>
          <a:bodyPr wrap="square" rtlCol="0">
            <a:spAutoFit/>
          </a:bodyPr>
          <a:lstStyle/>
          <a:p>
            <a:r>
              <a:rPr lang="en-US" sz="4800" dirty="0" smtClean="0">
                <a:solidFill>
                  <a:srgbClr val="FFFFFF"/>
                </a:solidFill>
              </a:rPr>
              <a:t>B</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another term for negative stress?</a:t>
            </a:r>
            <a:endParaRPr lang="en-US" dirty="0"/>
          </a:p>
        </p:txBody>
      </p:sp>
      <p:sp>
        <p:nvSpPr>
          <p:cNvPr id="3" name="Content Placeholder 2"/>
          <p:cNvSpPr>
            <a:spLocks noGrp="1"/>
          </p:cNvSpPr>
          <p:nvPr>
            <p:ph idx="1"/>
          </p:nvPr>
        </p:nvSpPr>
        <p:spPr>
          <a:xfrm>
            <a:off x="765175" y="2070846"/>
            <a:ext cx="2863268" cy="2218239"/>
          </a:xfrm>
        </p:spPr>
        <p:txBody>
          <a:bodyPr>
            <a:normAutofit lnSpcReduction="10000"/>
          </a:bodyPr>
          <a:lstStyle/>
          <a:p>
            <a:r>
              <a:rPr lang="en-US" dirty="0" smtClean="0"/>
              <a:t>A. Distress </a:t>
            </a:r>
          </a:p>
          <a:p>
            <a:r>
              <a:rPr lang="en-US" dirty="0" smtClean="0"/>
              <a:t>B. </a:t>
            </a:r>
            <a:r>
              <a:rPr lang="en-US" dirty="0" err="1" smtClean="0"/>
              <a:t>Eustress</a:t>
            </a:r>
            <a:endParaRPr lang="en-US" dirty="0" smtClean="0"/>
          </a:p>
          <a:p>
            <a:r>
              <a:rPr lang="en-US" dirty="0" smtClean="0"/>
              <a:t>C. Stressor</a:t>
            </a:r>
          </a:p>
          <a:p>
            <a:r>
              <a:rPr lang="en-US" dirty="0" smtClean="0"/>
              <a:t>D. Catastrophe</a:t>
            </a:r>
          </a:p>
          <a:p>
            <a:endParaRPr lang="en-US" dirty="0"/>
          </a:p>
        </p:txBody>
      </p:sp>
      <p:sp>
        <p:nvSpPr>
          <p:cNvPr id="5" name="TextBox 4"/>
          <p:cNvSpPr txBox="1"/>
          <p:nvPr/>
        </p:nvSpPr>
        <p:spPr>
          <a:xfrm>
            <a:off x="3991288" y="3861472"/>
            <a:ext cx="3965370" cy="1200329"/>
          </a:xfrm>
          <a:prstGeom prst="rect">
            <a:avLst/>
          </a:prstGeom>
          <a:noFill/>
        </p:spPr>
        <p:txBody>
          <a:bodyPr wrap="square" rtlCol="0">
            <a:spAutoFit/>
          </a:bodyPr>
          <a:lstStyle/>
          <a:p>
            <a:r>
              <a:rPr lang="en-US" sz="7200" dirty="0" smtClean="0">
                <a:solidFill>
                  <a:schemeClr val="bg1"/>
                </a:solidFill>
              </a:rPr>
              <a:t>A</a:t>
            </a:r>
            <a:endParaRPr lang="en-US" sz="7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7"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1000"/>
                                        <p:tgtEl>
                                          <p:spTgt spid="5"/>
                                        </p:tgtEl>
                                      </p:cBhvr>
                                    </p:animEffect>
                                    <p:anim calcmode="lin" valueType="num">
                                      <p:cBhvr>
                                        <p:cTn id="38" dur="1000" fill="hold"/>
                                        <p:tgtEl>
                                          <p:spTgt spid="5"/>
                                        </p:tgtEl>
                                        <p:attrNameLst>
                                          <p:attrName>ppt_x</p:attrName>
                                        </p:attrNameLst>
                                      </p:cBhvr>
                                      <p:tavLst>
                                        <p:tav tm="0">
                                          <p:val>
                                            <p:strVal val="#ppt_x"/>
                                          </p:val>
                                        </p:tav>
                                        <p:tav tm="100000">
                                          <p:val>
                                            <p:strVal val="#ppt_x"/>
                                          </p:val>
                                        </p:tav>
                                      </p:tavLst>
                                    </p:anim>
                                    <p:anim calcmode="lin" valueType="num">
                                      <p:cBhvr>
                                        <p:cTn id="39" dur="900" decel="100000" fill="hold"/>
                                        <p:tgtEl>
                                          <p:spTgt spid="5"/>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An eating disorder in which a person doesn’t eat enough to maintain a healthy body weight?</a:t>
            </a:r>
            <a:endParaRPr lang="en-US" sz="3200" dirty="0"/>
          </a:p>
        </p:txBody>
      </p:sp>
      <p:sp>
        <p:nvSpPr>
          <p:cNvPr id="3" name="Content Placeholder 2"/>
          <p:cNvSpPr>
            <a:spLocks noGrp="1"/>
          </p:cNvSpPr>
          <p:nvPr>
            <p:ph idx="1"/>
          </p:nvPr>
        </p:nvSpPr>
        <p:spPr/>
        <p:txBody>
          <a:bodyPr/>
          <a:lstStyle/>
          <a:p>
            <a:r>
              <a:rPr lang="en-US" dirty="0" smtClean="0"/>
              <a:t>A. Binge eating</a:t>
            </a:r>
          </a:p>
          <a:p>
            <a:r>
              <a:rPr lang="en-US" dirty="0" smtClean="0"/>
              <a:t>B. </a:t>
            </a:r>
            <a:r>
              <a:rPr lang="en-US" dirty="0" smtClean="0"/>
              <a:t>Anorexia</a:t>
            </a:r>
          </a:p>
          <a:p>
            <a:r>
              <a:rPr lang="en-US" dirty="0" smtClean="0"/>
              <a:t>C. Bulimia</a:t>
            </a:r>
          </a:p>
          <a:p>
            <a:r>
              <a:rPr lang="en-US" dirty="0" smtClean="0"/>
              <a:t>D. Mood disorder</a:t>
            </a:r>
            <a:endParaRPr lang="en-US" dirty="0"/>
          </a:p>
        </p:txBody>
      </p:sp>
      <p:sp>
        <p:nvSpPr>
          <p:cNvPr id="4" name="TextBox 3"/>
          <p:cNvSpPr txBox="1"/>
          <p:nvPr/>
        </p:nvSpPr>
        <p:spPr>
          <a:xfrm>
            <a:off x="5740715" y="3291321"/>
            <a:ext cx="1386583" cy="830997"/>
          </a:xfrm>
          <a:prstGeom prst="rect">
            <a:avLst/>
          </a:prstGeom>
          <a:noFill/>
        </p:spPr>
        <p:txBody>
          <a:bodyPr wrap="square" rtlCol="0">
            <a:spAutoFit/>
          </a:bodyPr>
          <a:lstStyle/>
          <a:p>
            <a:r>
              <a:rPr lang="en-US" sz="4800" dirty="0" smtClean="0">
                <a:solidFill>
                  <a:srgbClr val="FFFFFF"/>
                </a:solidFill>
              </a:rPr>
              <a:t>B</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acronym S.O.S. stands for?</a:t>
            </a:r>
            <a:endParaRPr lang="en-US" dirty="0"/>
          </a:p>
        </p:txBody>
      </p:sp>
      <p:sp>
        <p:nvSpPr>
          <p:cNvPr id="3" name="Content Placeholder 2"/>
          <p:cNvSpPr>
            <a:spLocks noGrp="1"/>
          </p:cNvSpPr>
          <p:nvPr>
            <p:ph idx="1"/>
          </p:nvPr>
        </p:nvSpPr>
        <p:spPr/>
        <p:txBody>
          <a:bodyPr/>
          <a:lstStyle/>
          <a:p>
            <a:r>
              <a:rPr lang="en-US" dirty="0" smtClean="0"/>
              <a:t>A. Signs of </a:t>
            </a:r>
            <a:r>
              <a:rPr lang="en-US" dirty="0" smtClean="0"/>
              <a:t>Suicide</a:t>
            </a:r>
          </a:p>
          <a:p>
            <a:r>
              <a:rPr lang="en-US" dirty="0" smtClean="0"/>
              <a:t>B. Symptoms of Suicide</a:t>
            </a:r>
          </a:p>
          <a:p>
            <a:r>
              <a:rPr lang="en-US" dirty="0" smtClean="0"/>
              <a:t>C. Symptoms of Schizophrenia</a:t>
            </a:r>
          </a:p>
          <a:p>
            <a:r>
              <a:rPr lang="en-US" dirty="0" smtClean="0"/>
              <a:t>D. Signs of Systemic Disorders</a:t>
            </a:r>
            <a:endParaRPr lang="en-US" dirty="0"/>
          </a:p>
        </p:txBody>
      </p:sp>
      <p:sp>
        <p:nvSpPr>
          <p:cNvPr id="4" name="TextBox 3"/>
          <p:cNvSpPr txBox="1"/>
          <p:nvPr/>
        </p:nvSpPr>
        <p:spPr>
          <a:xfrm>
            <a:off x="6316800" y="4755572"/>
            <a:ext cx="2060437" cy="830997"/>
          </a:xfrm>
          <a:prstGeom prst="rect">
            <a:avLst/>
          </a:prstGeom>
          <a:noFill/>
        </p:spPr>
        <p:txBody>
          <a:bodyPr wrap="square" rtlCol="0">
            <a:spAutoFit/>
          </a:bodyPr>
          <a:lstStyle/>
          <a:p>
            <a:r>
              <a:rPr lang="en-US" sz="4800" dirty="0" smtClean="0">
                <a:solidFill>
                  <a:srgbClr val="FFFFFF"/>
                </a:solidFill>
              </a:rPr>
              <a:t>A</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When stress helps you accomplish your goals, it can be called?</a:t>
            </a:r>
            <a:endParaRPr lang="en-US" sz="3600" dirty="0"/>
          </a:p>
        </p:txBody>
      </p:sp>
      <p:sp>
        <p:nvSpPr>
          <p:cNvPr id="3" name="Content Placeholder 2"/>
          <p:cNvSpPr>
            <a:spLocks noGrp="1"/>
          </p:cNvSpPr>
          <p:nvPr>
            <p:ph idx="1"/>
          </p:nvPr>
        </p:nvSpPr>
        <p:spPr/>
        <p:txBody>
          <a:bodyPr/>
          <a:lstStyle/>
          <a:p>
            <a:r>
              <a:rPr lang="en-US" dirty="0" smtClean="0"/>
              <a:t>A. Negative stress</a:t>
            </a:r>
          </a:p>
          <a:p>
            <a:r>
              <a:rPr lang="en-US" dirty="0" smtClean="0"/>
              <a:t>B. Distress</a:t>
            </a:r>
          </a:p>
          <a:p>
            <a:r>
              <a:rPr lang="en-US" dirty="0" smtClean="0"/>
              <a:t>C. </a:t>
            </a:r>
            <a:r>
              <a:rPr lang="en-US" dirty="0" err="1" smtClean="0"/>
              <a:t>Eustress</a:t>
            </a:r>
            <a:endParaRPr lang="en-US" dirty="0" smtClean="0"/>
          </a:p>
          <a:p>
            <a:r>
              <a:rPr lang="en-US" dirty="0" smtClean="0"/>
              <a:t>D. Stressor</a:t>
            </a:r>
            <a:endParaRPr lang="en-US" dirty="0"/>
          </a:p>
        </p:txBody>
      </p:sp>
      <p:sp>
        <p:nvSpPr>
          <p:cNvPr id="4" name="TextBox 3"/>
          <p:cNvSpPr txBox="1"/>
          <p:nvPr/>
        </p:nvSpPr>
        <p:spPr>
          <a:xfrm>
            <a:off x="5572251" y="3760236"/>
            <a:ext cx="1593923" cy="830997"/>
          </a:xfrm>
          <a:prstGeom prst="rect">
            <a:avLst/>
          </a:prstGeom>
          <a:noFill/>
        </p:spPr>
        <p:txBody>
          <a:bodyPr wrap="square" rtlCol="0">
            <a:spAutoFit/>
          </a:bodyPr>
          <a:lstStyle/>
          <a:p>
            <a:r>
              <a:rPr lang="en-US" sz="4800" dirty="0" smtClean="0">
                <a:solidFill>
                  <a:srgbClr val="FFFFFF"/>
                </a:solidFill>
              </a:rPr>
              <a:t>C</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perfectionists tend to do?</a:t>
            </a:r>
            <a:endParaRPr lang="en-US" dirty="0"/>
          </a:p>
        </p:txBody>
      </p:sp>
      <p:sp>
        <p:nvSpPr>
          <p:cNvPr id="3" name="Content Placeholder 2"/>
          <p:cNvSpPr>
            <a:spLocks noGrp="1"/>
          </p:cNvSpPr>
          <p:nvPr>
            <p:ph idx="1"/>
          </p:nvPr>
        </p:nvSpPr>
        <p:spPr/>
        <p:txBody>
          <a:bodyPr/>
          <a:lstStyle/>
          <a:p>
            <a:r>
              <a:rPr lang="en-US" dirty="0" smtClean="0"/>
              <a:t>A. Set goals that are easy to attain</a:t>
            </a:r>
          </a:p>
          <a:p>
            <a:r>
              <a:rPr lang="en-US" dirty="0" smtClean="0"/>
              <a:t>B. Feel satisfied with their accomplishments</a:t>
            </a:r>
          </a:p>
          <a:p>
            <a:r>
              <a:rPr lang="en-US" dirty="0" smtClean="0"/>
              <a:t>C. Focus on their </a:t>
            </a:r>
            <a:r>
              <a:rPr lang="en-US" dirty="0" smtClean="0"/>
              <a:t>mistakes</a:t>
            </a:r>
          </a:p>
          <a:p>
            <a:r>
              <a:rPr lang="en-US" dirty="0" smtClean="0"/>
              <a:t>D. Accept they cannot be perfect</a:t>
            </a:r>
            <a:endParaRPr lang="en-US" dirty="0"/>
          </a:p>
        </p:txBody>
      </p:sp>
      <p:sp>
        <p:nvSpPr>
          <p:cNvPr id="4" name="TextBox 3"/>
          <p:cNvSpPr txBox="1"/>
          <p:nvPr/>
        </p:nvSpPr>
        <p:spPr>
          <a:xfrm>
            <a:off x="5611127" y="4946350"/>
            <a:ext cx="2151148" cy="861243"/>
          </a:xfrm>
          <a:prstGeom prst="rect">
            <a:avLst/>
          </a:prstGeom>
          <a:noFill/>
        </p:spPr>
        <p:txBody>
          <a:bodyPr wrap="square" rtlCol="0">
            <a:spAutoFit/>
          </a:bodyPr>
          <a:lstStyle/>
          <a:p>
            <a:r>
              <a:rPr lang="en-US" sz="4800" dirty="0" smtClean="0">
                <a:solidFill>
                  <a:srgbClr val="FFFFFF"/>
                </a:solidFill>
              </a:rPr>
              <a:t>C</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2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is NOT a symptom of bulimia?</a:t>
            </a:r>
            <a:endParaRPr lang="en-US" dirty="0"/>
          </a:p>
        </p:txBody>
      </p:sp>
      <p:sp>
        <p:nvSpPr>
          <p:cNvPr id="3" name="Content Placeholder 2"/>
          <p:cNvSpPr>
            <a:spLocks noGrp="1"/>
          </p:cNvSpPr>
          <p:nvPr>
            <p:ph idx="1"/>
          </p:nvPr>
        </p:nvSpPr>
        <p:spPr/>
        <p:txBody>
          <a:bodyPr/>
          <a:lstStyle/>
          <a:p>
            <a:r>
              <a:rPr lang="en-US" dirty="0" smtClean="0"/>
              <a:t>A. Eating in private</a:t>
            </a:r>
          </a:p>
          <a:p>
            <a:r>
              <a:rPr lang="en-US" dirty="0" smtClean="0"/>
              <a:t>B. Refusal to </a:t>
            </a:r>
            <a:r>
              <a:rPr lang="en-US" dirty="0" smtClean="0"/>
              <a:t>eat</a:t>
            </a:r>
          </a:p>
          <a:p>
            <a:r>
              <a:rPr lang="en-US" dirty="0" smtClean="0"/>
              <a:t>C. Eating too much food too quickly</a:t>
            </a:r>
          </a:p>
          <a:p>
            <a:r>
              <a:rPr lang="en-US" dirty="0" smtClean="0"/>
              <a:t>D. Bathroom visits right after eating</a:t>
            </a:r>
            <a:endParaRPr lang="en-US" dirty="0"/>
          </a:p>
        </p:txBody>
      </p:sp>
      <p:sp>
        <p:nvSpPr>
          <p:cNvPr id="4" name="TextBox 3"/>
          <p:cNvSpPr txBox="1"/>
          <p:nvPr/>
        </p:nvSpPr>
        <p:spPr>
          <a:xfrm>
            <a:off x="5675922" y="4755571"/>
            <a:ext cx="1801262" cy="830997"/>
          </a:xfrm>
          <a:prstGeom prst="rect">
            <a:avLst/>
          </a:prstGeom>
          <a:noFill/>
        </p:spPr>
        <p:txBody>
          <a:bodyPr wrap="square" rtlCol="0">
            <a:spAutoFit/>
          </a:bodyPr>
          <a:lstStyle/>
          <a:p>
            <a:r>
              <a:rPr lang="en-US" sz="4800" dirty="0" smtClean="0">
                <a:solidFill>
                  <a:srgbClr val="FFFFFF"/>
                </a:solidFill>
              </a:rPr>
              <a:t>B</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Prolonged periods of sadness lasting more than 3 months is a mental disorder diagnosed as?</a:t>
            </a:r>
            <a:endParaRPr lang="en-US" sz="2800" dirty="0"/>
          </a:p>
        </p:txBody>
      </p:sp>
      <p:sp>
        <p:nvSpPr>
          <p:cNvPr id="3" name="Content Placeholder 2"/>
          <p:cNvSpPr>
            <a:spLocks noGrp="1"/>
          </p:cNvSpPr>
          <p:nvPr>
            <p:ph idx="1"/>
          </p:nvPr>
        </p:nvSpPr>
        <p:spPr/>
        <p:txBody>
          <a:bodyPr/>
          <a:lstStyle/>
          <a:p>
            <a:r>
              <a:rPr lang="en-US" dirty="0" smtClean="0"/>
              <a:t>A. Bipolar disorder</a:t>
            </a:r>
          </a:p>
          <a:p>
            <a:r>
              <a:rPr lang="en-US" dirty="0" smtClean="0"/>
              <a:t>B. Panic attacks</a:t>
            </a:r>
          </a:p>
          <a:p>
            <a:r>
              <a:rPr lang="en-US" dirty="0" smtClean="0"/>
              <a:t>C. Clinical </a:t>
            </a:r>
            <a:r>
              <a:rPr lang="en-US" dirty="0" smtClean="0"/>
              <a:t>depression</a:t>
            </a:r>
          </a:p>
          <a:p>
            <a:r>
              <a:rPr lang="en-US" dirty="0" smtClean="0"/>
              <a:t>D. Schizophrenia</a:t>
            </a:r>
            <a:endParaRPr lang="en-US" dirty="0"/>
          </a:p>
        </p:txBody>
      </p:sp>
      <p:sp>
        <p:nvSpPr>
          <p:cNvPr id="4" name="TextBox 3"/>
          <p:cNvSpPr txBox="1"/>
          <p:nvPr/>
        </p:nvSpPr>
        <p:spPr>
          <a:xfrm>
            <a:off x="5364912" y="3686538"/>
            <a:ext cx="2539910" cy="830997"/>
          </a:xfrm>
          <a:prstGeom prst="rect">
            <a:avLst/>
          </a:prstGeom>
          <a:noFill/>
        </p:spPr>
        <p:txBody>
          <a:bodyPr wrap="square" rtlCol="0">
            <a:spAutoFit/>
          </a:bodyPr>
          <a:lstStyle/>
          <a:p>
            <a:r>
              <a:rPr lang="en-US" sz="4800" dirty="0" smtClean="0">
                <a:solidFill>
                  <a:srgbClr val="FFFFFF"/>
                </a:solidFill>
              </a:rPr>
              <a:t>C</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stress?</a:t>
            </a:r>
            <a:endParaRPr lang="en-US" dirty="0"/>
          </a:p>
        </p:txBody>
      </p:sp>
      <p:sp>
        <p:nvSpPr>
          <p:cNvPr id="3" name="Content Placeholder 2"/>
          <p:cNvSpPr>
            <a:spLocks noGrp="1"/>
          </p:cNvSpPr>
          <p:nvPr>
            <p:ph idx="1"/>
          </p:nvPr>
        </p:nvSpPr>
        <p:spPr/>
        <p:txBody>
          <a:bodyPr/>
          <a:lstStyle/>
          <a:p>
            <a:r>
              <a:rPr lang="en-US" dirty="0" smtClean="0"/>
              <a:t>A. The response of the body and mind to being challenged or </a:t>
            </a:r>
            <a:r>
              <a:rPr lang="en-US" dirty="0" smtClean="0"/>
              <a:t>threatened</a:t>
            </a:r>
          </a:p>
          <a:p>
            <a:r>
              <a:rPr lang="en-US" dirty="0" smtClean="0"/>
              <a:t>B. Ban event that threatens lives and property</a:t>
            </a:r>
          </a:p>
          <a:p>
            <a:r>
              <a:rPr lang="en-US" dirty="0" smtClean="0"/>
              <a:t>C. An everyday problem</a:t>
            </a:r>
          </a:p>
          <a:p>
            <a:r>
              <a:rPr lang="en-US" dirty="0" smtClean="0"/>
              <a:t>D. Any upsetting experience</a:t>
            </a:r>
            <a:endParaRPr lang="en-US" dirty="0"/>
          </a:p>
        </p:txBody>
      </p:sp>
      <p:sp>
        <p:nvSpPr>
          <p:cNvPr id="4" name="TextBox 3"/>
          <p:cNvSpPr txBox="1"/>
          <p:nvPr/>
        </p:nvSpPr>
        <p:spPr>
          <a:xfrm>
            <a:off x="5675922" y="4688353"/>
            <a:ext cx="1956767" cy="830997"/>
          </a:xfrm>
          <a:prstGeom prst="rect">
            <a:avLst/>
          </a:prstGeom>
          <a:noFill/>
        </p:spPr>
        <p:txBody>
          <a:bodyPr wrap="square" rtlCol="0">
            <a:spAutoFit/>
          </a:bodyPr>
          <a:lstStyle/>
          <a:p>
            <a:r>
              <a:rPr lang="en-US" sz="4800" dirty="0" smtClean="0">
                <a:solidFill>
                  <a:srgbClr val="FFFFFF"/>
                </a:solidFill>
              </a:rPr>
              <a:t>A</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 who tend to focus on the negative things?</a:t>
            </a:r>
            <a:endParaRPr lang="en-US" dirty="0"/>
          </a:p>
        </p:txBody>
      </p:sp>
      <p:sp>
        <p:nvSpPr>
          <p:cNvPr id="3" name="Content Placeholder 2"/>
          <p:cNvSpPr>
            <a:spLocks noGrp="1"/>
          </p:cNvSpPr>
          <p:nvPr>
            <p:ph idx="1"/>
          </p:nvPr>
        </p:nvSpPr>
        <p:spPr/>
        <p:txBody>
          <a:bodyPr/>
          <a:lstStyle/>
          <a:p>
            <a:r>
              <a:rPr lang="en-US" dirty="0" smtClean="0"/>
              <a:t>A. Optimist</a:t>
            </a:r>
          </a:p>
          <a:p>
            <a:r>
              <a:rPr lang="en-US" dirty="0" smtClean="0"/>
              <a:t>B. Perfectionist</a:t>
            </a:r>
          </a:p>
          <a:p>
            <a:r>
              <a:rPr lang="en-US" dirty="0" smtClean="0"/>
              <a:t>C. </a:t>
            </a:r>
            <a:r>
              <a:rPr lang="en-US" dirty="0" smtClean="0"/>
              <a:t>Pessimist</a:t>
            </a:r>
          </a:p>
          <a:p>
            <a:r>
              <a:rPr lang="en-US" dirty="0" smtClean="0"/>
              <a:t>D. Resilient</a:t>
            </a:r>
            <a:endParaRPr lang="en-US" dirty="0"/>
          </a:p>
        </p:txBody>
      </p:sp>
      <p:sp>
        <p:nvSpPr>
          <p:cNvPr id="4" name="TextBox 3"/>
          <p:cNvSpPr txBox="1"/>
          <p:nvPr/>
        </p:nvSpPr>
        <p:spPr>
          <a:xfrm>
            <a:off x="5196448" y="3619353"/>
            <a:ext cx="1555047" cy="830997"/>
          </a:xfrm>
          <a:prstGeom prst="rect">
            <a:avLst/>
          </a:prstGeom>
          <a:noFill/>
        </p:spPr>
        <p:txBody>
          <a:bodyPr wrap="square" rtlCol="0">
            <a:spAutoFit/>
          </a:bodyPr>
          <a:lstStyle/>
          <a:p>
            <a:r>
              <a:rPr lang="en-US" sz="4800" dirty="0" smtClean="0">
                <a:solidFill>
                  <a:srgbClr val="FFFFFF"/>
                </a:solidFill>
              </a:rPr>
              <a:t>C</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Which defense mechanism involves using immature behaviors to express emotions?</a:t>
            </a:r>
            <a:endParaRPr lang="en-US" sz="3200" dirty="0"/>
          </a:p>
        </p:txBody>
      </p:sp>
      <p:sp>
        <p:nvSpPr>
          <p:cNvPr id="3" name="Content Placeholder 2"/>
          <p:cNvSpPr>
            <a:spLocks noGrp="1"/>
          </p:cNvSpPr>
          <p:nvPr>
            <p:ph idx="1"/>
          </p:nvPr>
        </p:nvSpPr>
        <p:spPr/>
        <p:txBody>
          <a:bodyPr/>
          <a:lstStyle/>
          <a:p>
            <a:r>
              <a:rPr lang="en-US" dirty="0" smtClean="0"/>
              <a:t>A. </a:t>
            </a:r>
            <a:r>
              <a:rPr lang="en-US" dirty="0" smtClean="0"/>
              <a:t>Regression</a:t>
            </a:r>
          </a:p>
          <a:p>
            <a:r>
              <a:rPr lang="en-US" dirty="0" smtClean="0"/>
              <a:t>B. Projection</a:t>
            </a:r>
          </a:p>
          <a:p>
            <a:r>
              <a:rPr lang="en-US" dirty="0" smtClean="0"/>
              <a:t>C. Rationalization</a:t>
            </a:r>
          </a:p>
          <a:p>
            <a:r>
              <a:rPr lang="en-US" dirty="0" smtClean="0"/>
              <a:t>D. Compensation</a:t>
            </a:r>
            <a:endParaRPr lang="en-US" dirty="0"/>
          </a:p>
        </p:txBody>
      </p:sp>
      <p:sp>
        <p:nvSpPr>
          <p:cNvPr id="4" name="TextBox 3"/>
          <p:cNvSpPr txBox="1"/>
          <p:nvPr/>
        </p:nvSpPr>
        <p:spPr>
          <a:xfrm>
            <a:off x="5364912" y="2889625"/>
            <a:ext cx="1788304" cy="830997"/>
          </a:xfrm>
          <a:prstGeom prst="rect">
            <a:avLst/>
          </a:prstGeom>
          <a:noFill/>
        </p:spPr>
        <p:txBody>
          <a:bodyPr wrap="square" rtlCol="0">
            <a:spAutoFit/>
          </a:bodyPr>
          <a:lstStyle/>
          <a:p>
            <a:r>
              <a:rPr lang="en-US" sz="4800" dirty="0" smtClean="0">
                <a:solidFill>
                  <a:srgbClr val="FFFFFF"/>
                </a:solidFill>
              </a:rPr>
              <a:t>A</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 way of dealing with an uncomfortable or unwanted feeling or situation is known as?</a:t>
            </a:r>
            <a:endParaRPr lang="en-US" sz="3200" dirty="0"/>
          </a:p>
        </p:txBody>
      </p:sp>
      <p:sp>
        <p:nvSpPr>
          <p:cNvPr id="3" name="Content Placeholder 2"/>
          <p:cNvSpPr>
            <a:spLocks noGrp="1"/>
          </p:cNvSpPr>
          <p:nvPr>
            <p:ph idx="1"/>
          </p:nvPr>
        </p:nvSpPr>
        <p:spPr/>
        <p:txBody>
          <a:bodyPr/>
          <a:lstStyle/>
          <a:p>
            <a:r>
              <a:rPr lang="en-US" dirty="0" smtClean="0"/>
              <a:t>A. Rationalization</a:t>
            </a:r>
          </a:p>
          <a:p>
            <a:r>
              <a:rPr lang="en-US" dirty="0" smtClean="0"/>
              <a:t>B. A coping </a:t>
            </a:r>
            <a:r>
              <a:rPr lang="en-US" dirty="0" smtClean="0"/>
              <a:t>strategy</a:t>
            </a:r>
          </a:p>
          <a:p>
            <a:r>
              <a:rPr lang="en-US" dirty="0" smtClean="0"/>
              <a:t>C. A defense mechanism</a:t>
            </a:r>
          </a:p>
          <a:p>
            <a:r>
              <a:rPr lang="en-US" dirty="0" smtClean="0"/>
              <a:t>D. A stress response</a:t>
            </a:r>
            <a:endParaRPr lang="en-US" dirty="0"/>
          </a:p>
        </p:txBody>
      </p:sp>
      <p:sp>
        <p:nvSpPr>
          <p:cNvPr id="4" name="TextBox 3"/>
          <p:cNvSpPr txBox="1"/>
          <p:nvPr/>
        </p:nvSpPr>
        <p:spPr>
          <a:xfrm>
            <a:off x="5183489" y="3615270"/>
            <a:ext cx="2125231" cy="830997"/>
          </a:xfrm>
          <a:prstGeom prst="rect">
            <a:avLst/>
          </a:prstGeom>
          <a:noFill/>
        </p:spPr>
        <p:txBody>
          <a:bodyPr wrap="square" rtlCol="0">
            <a:spAutoFit/>
          </a:bodyPr>
          <a:lstStyle/>
          <a:p>
            <a:r>
              <a:rPr lang="en-US" sz="4800" dirty="0" smtClean="0">
                <a:solidFill>
                  <a:srgbClr val="FFFFFF"/>
                </a:solidFill>
              </a:rPr>
              <a:t>C</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 A person who encourages a fight while staying out of it is called?</a:t>
            </a:r>
            <a:endParaRPr lang="en-US" sz="4000" dirty="0"/>
          </a:p>
        </p:txBody>
      </p:sp>
      <p:sp>
        <p:nvSpPr>
          <p:cNvPr id="3" name="Content Placeholder 2"/>
          <p:cNvSpPr>
            <a:spLocks noGrp="1"/>
          </p:cNvSpPr>
          <p:nvPr>
            <p:ph idx="1"/>
          </p:nvPr>
        </p:nvSpPr>
        <p:spPr/>
        <p:txBody>
          <a:bodyPr/>
          <a:lstStyle/>
          <a:p>
            <a:r>
              <a:rPr lang="en-US" dirty="0" smtClean="0"/>
              <a:t>A. Instigator</a:t>
            </a:r>
          </a:p>
          <a:p>
            <a:r>
              <a:rPr lang="en-US" dirty="0" smtClean="0"/>
              <a:t>B. Victim</a:t>
            </a:r>
          </a:p>
          <a:p>
            <a:r>
              <a:rPr lang="en-US" dirty="0" smtClean="0"/>
              <a:t>C. Assailant</a:t>
            </a:r>
          </a:p>
          <a:p>
            <a:r>
              <a:rPr lang="en-US" dirty="0" smtClean="0"/>
              <a:t>D. Bully</a:t>
            </a:r>
            <a:endParaRPr lang="en-US" dirty="0"/>
          </a:p>
        </p:txBody>
      </p:sp>
      <p:sp>
        <p:nvSpPr>
          <p:cNvPr id="4" name="TextBox 3"/>
          <p:cNvSpPr txBox="1"/>
          <p:nvPr/>
        </p:nvSpPr>
        <p:spPr>
          <a:xfrm>
            <a:off x="4069040" y="4168873"/>
            <a:ext cx="1577152" cy="830997"/>
          </a:xfrm>
          <a:prstGeom prst="rect">
            <a:avLst/>
          </a:prstGeom>
          <a:noFill/>
        </p:spPr>
        <p:txBody>
          <a:bodyPr wrap="square" rtlCol="0">
            <a:spAutoFit/>
          </a:bodyPr>
          <a:lstStyle/>
          <a:p>
            <a:r>
              <a:rPr lang="en-US" sz="4800" dirty="0" smtClean="0">
                <a:solidFill>
                  <a:schemeClr val="bg1"/>
                </a:solidFill>
              </a:rPr>
              <a:t>A</a:t>
            </a:r>
            <a:endParaRPr lang="en-US" sz="48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circle(in)">
                                      <p:cBhvr>
                                        <p:cTn id="15" dur="2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circle(in)">
                                      <p:cBhvr>
                                        <p:cTn id="20" dur="2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circle(in)">
                                      <p:cBhvr>
                                        <p:cTn id="25" dur="20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circle(in)">
                                      <p:cBhvr>
                                        <p:cTn id="30" dur="2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An eating disorder in which an individual eats a large amount and then purges?</a:t>
            </a:r>
            <a:endParaRPr lang="en-US" sz="3200" dirty="0"/>
          </a:p>
        </p:txBody>
      </p:sp>
      <p:sp>
        <p:nvSpPr>
          <p:cNvPr id="3" name="Content Placeholder 2"/>
          <p:cNvSpPr>
            <a:spLocks noGrp="1"/>
          </p:cNvSpPr>
          <p:nvPr>
            <p:ph idx="1"/>
          </p:nvPr>
        </p:nvSpPr>
        <p:spPr/>
        <p:txBody>
          <a:bodyPr/>
          <a:lstStyle/>
          <a:p>
            <a:r>
              <a:rPr lang="en-US" dirty="0" smtClean="0"/>
              <a:t>A. Binge eating</a:t>
            </a:r>
          </a:p>
          <a:p>
            <a:r>
              <a:rPr lang="en-US" dirty="0" smtClean="0"/>
              <a:t>B. Anorexia</a:t>
            </a:r>
          </a:p>
          <a:p>
            <a:r>
              <a:rPr lang="en-US" dirty="0" smtClean="0"/>
              <a:t>C. </a:t>
            </a:r>
            <a:r>
              <a:rPr lang="en-US" dirty="0" smtClean="0"/>
              <a:t>Bulimia</a:t>
            </a:r>
          </a:p>
          <a:p>
            <a:r>
              <a:rPr lang="en-US" dirty="0" smtClean="0"/>
              <a:t>D. Mood disorder</a:t>
            </a:r>
            <a:endParaRPr lang="en-US" dirty="0"/>
          </a:p>
        </p:txBody>
      </p:sp>
      <p:sp>
        <p:nvSpPr>
          <p:cNvPr id="4" name="TextBox 3"/>
          <p:cNvSpPr txBox="1"/>
          <p:nvPr/>
        </p:nvSpPr>
        <p:spPr>
          <a:xfrm>
            <a:off x="4898398" y="2939029"/>
            <a:ext cx="1749428" cy="830997"/>
          </a:xfrm>
          <a:prstGeom prst="rect">
            <a:avLst/>
          </a:prstGeom>
          <a:noFill/>
        </p:spPr>
        <p:txBody>
          <a:bodyPr wrap="square" rtlCol="0">
            <a:spAutoFit/>
          </a:bodyPr>
          <a:lstStyle/>
          <a:p>
            <a:r>
              <a:rPr lang="en-US" sz="4800" dirty="0" smtClean="0">
                <a:solidFill>
                  <a:srgbClr val="FFFFFF"/>
                </a:solidFill>
              </a:rPr>
              <a:t>C</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Which choice is an example of a major life change?</a:t>
            </a:r>
            <a:endParaRPr lang="en-US" sz="3600" dirty="0"/>
          </a:p>
        </p:txBody>
      </p:sp>
      <p:sp>
        <p:nvSpPr>
          <p:cNvPr id="3" name="Content Placeholder 2"/>
          <p:cNvSpPr>
            <a:spLocks noGrp="1"/>
          </p:cNvSpPr>
          <p:nvPr>
            <p:ph idx="1"/>
          </p:nvPr>
        </p:nvSpPr>
        <p:spPr/>
        <p:txBody>
          <a:bodyPr/>
          <a:lstStyle/>
          <a:p>
            <a:r>
              <a:rPr lang="en-US" dirty="0" smtClean="0"/>
              <a:t>A. Failing a quiz</a:t>
            </a:r>
          </a:p>
          <a:p>
            <a:r>
              <a:rPr lang="en-US" dirty="0" smtClean="0"/>
              <a:t>B. Losing your keys</a:t>
            </a:r>
          </a:p>
          <a:p>
            <a:r>
              <a:rPr lang="en-US" dirty="0" smtClean="0"/>
              <a:t>C. Moving to a new state to </a:t>
            </a:r>
            <a:r>
              <a:rPr lang="en-US" dirty="0" smtClean="0"/>
              <a:t>live</a:t>
            </a:r>
          </a:p>
          <a:p>
            <a:r>
              <a:rPr lang="en-US" dirty="0" smtClean="0"/>
              <a:t>D. Experiencing an unusually cold winter</a:t>
            </a:r>
            <a:endParaRPr lang="en-US" dirty="0"/>
          </a:p>
        </p:txBody>
      </p:sp>
      <p:sp>
        <p:nvSpPr>
          <p:cNvPr id="4" name="TextBox 3"/>
          <p:cNvSpPr txBox="1"/>
          <p:nvPr/>
        </p:nvSpPr>
        <p:spPr>
          <a:xfrm>
            <a:off x="5053902" y="4781486"/>
            <a:ext cx="2941631" cy="830997"/>
          </a:xfrm>
          <a:prstGeom prst="rect">
            <a:avLst/>
          </a:prstGeom>
          <a:noFill/>
        </p:spPr>
        <p:txBody>
          <a:bodyPr wrap="square" rtlCol="0">
            <a:spAutoFit/>
          </a:bodyPr>
          <a:lstStyle/>
          <a:p>
            <a:r>
              <a:rPr lang="en-US" sz="4800" dirty="0" smtClean="0">
                <a:solidFill>
                  <a:srgbClr val="FFFFFF"/>
                </a:solidFill>
              </a:rPr>
              <a:t>C</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p:txBody>
          <a:bodyPr/>
          <a:lstStyle/>
          <a:p>
            <a:r>
              <a:rPr lang="en-US" dirty="0" smtClean="0"/>
              <a:t>Personality traits are influenced by a combination of heredity and environment?</a:t>
            </a:r>
          </a:p>
          <a:p>
            <a:endParaRPr lang="en-US" dirty="0" smtClean="0"/>
          </a:p>
          <a:p>
            <a:endParaRPr lang="en-US" dirty="0" smtClean="0"/>
          </a:p>
          <a:p>
            <a:endParaRPr lang="en-US" dirty="0" smtClean="0"/>
          </a:p>
          <a:p>
            <a:endParaRPr lang="en-US" dirty="0" smtClean="0"/>
          </a:p>
        </p:txBody>
      </p:sp>
      <p:sp>
        <p:nvSpPr>
          <p:cNvPr id="4" name="TextBox 3"/>
          <p:cNvSpPr txBox="1"/>
          <p:nvPr/>
        </p:nvSpPr>
        <p:spPr>
          <a:xfrm>
            <a:off x="4425981" y="4377362"/>
            <a:ext cx="1820124" cy="830997"/>
          </a:xfrm>
          <a:prstGeom prst="rect">
            <a:avLst/>
          </a:prstGeom>
          <a:noFill/>
        </p:spPr>
        <p:txBody>
          <a:bodyPr wrap="square" rtlCol="0">
            <a:spAutoFit/>
          </a:bodyPr>
          <a:lstStyle/>
          <a:p>
            <a:r>
              <a:rPr lang="en-US" sz="4800" dirty="0" smtClean="0">
                <a:solidFill>
                  <a:srgbClr val="FFFFFF"/>
                </a:solidFill>
              </a:rPr>
              <a:t>True</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p:txBody>
          <a:bodyPr/>
          <a:lstStyle/>
          <a:p>
            <a:r>
              <a:rPr lang="en-US" dirty="0" smtClean="0"/>
              <a:t>An extrovert is shy, quiet, and reserved?</a:t>
            </a:r>
          </a:p>
          <a:p>
            <a:endParaRPr lang="en-US" dirty="0" smtClean="0"/>
          </a:p>
          <a:p>
            <a:endParaRPr lang="en-US" dirty="0" smtClean="0"/>
          </a:p>
          <a:p>
            <a:endParaRPr lang="en-US" dirty="0" smtClean="0"/>
          </a:p>
          <a:p>
            <a:pPr>
              <a:buNone/>
            </a:pPr>
            <a:endParaRPr lang="en-US" dirty="0"/>
          </a:p>
        </p:txBody>
      </p:sp>
      <p:sp>
        <p:nvSpPr>
          <p:cNvPr id="4" name="TextBox 3"/>
          <p:cNvSpPr txBox="1"/>
          <p:nvPr/>
        </p:nvSpPr>
        <p:spPr>
          <a:xfrm>
            <a:off x="3641401" y="3469143"/>
            <a:ext cx="1710552" cy="830997"/>
          </a:xfrm>
          <a:prstGeom prst="rect">
            <a:avLst/>
          </a:prstGeom>
          <a:noFill/>
        </p:spPr>
        <p:txBody>
          <a:bodyPr wrap="square" rtlCol="0">
            <a:spAutoFit/>
          </a:bodyPr>
          <a:lstStyle/>
          <a:p>
            <a:r>
              <a:rPr lang="en-US" sz="4800" dirty="0" smtClean="0">
                <a:solidFill>
                  <a:srgbClr val="FFFFFF"/>
                </a:solidFill>
              </a:rPr>
              <a:t>False</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p:txBody>
          <a:bodyPr/>
          <a:lstStyle/>
          <a:p>
            <a:r>
              <a:rPr lang="en-US" dirty="0" smtClean="0"/>
              <a:t>Your behaviors, attitudes, feelings, and ways of thinking make up your personality?</a:t>
            </a:r>
          </a:p>
          <a:p>
            <a:endParaRPr lang="en-US" dirty="0" smtClean="0"/>
          </a:p>
          <a:p>
            <a:endParaRPr lang="en-US" dirty="0" smtClean="0"/>
          </a:p>
        </p:txBody>
      </p:sp>
      <p:sp>
        <p:nvSpPr>
          <p:cNvPr id="4" name="TextBox 3"/>
          <p:cNvSpPr txBox="1"/>
          <p:nvPr/>
        </p:nvSpPr>
        <p:spPr>
          <a:xfrm>
            <a:off x="3589567" y="3806050"/>
            <a:ext cx="2034519" cy="830997"/>
          </a:xfrm>
          <a:prstGeom prst="rect">
            <a:avLst/>
          </a:prstGeom>
          <a:noFill/>
        </p:spPr>
        <p:txBody>
          <a:bodyPr wrap="square" rtlCol="0">
            <a:spAutoFit/>
          </a:bodyPr>
          <a:lstStyle/>
          <a:p>
            <a:r>
              <a:rPr lang="en-US" sz="4800" dirty="0" smtClean="0">
                <a:solidFill>
                  <a:srgbClr val="FFFFFF"/>
                </a:solidFill>
              </a:rPr>
              <a:t>False</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p:txBody>
          <a:bodyPr/>
          <a:lstStyle/>
          <a:p>
            <a:r>
              <a:rPr lang="en-US" dirty="0" smtClean="0"/>
              <a:t>Body language usually conveys the speaker’s true feelings?</a:t>
            </a:r>
          </a:p>
          <a:p>
            <a:endParaRPr lang="en-US" dirty="0" smtClean="0"/>
          </a:p>
          <a:p>
            <a:endParaRPr lang="en-US" dirty="0" smtClean="0"/>
          </a:p>
        </p:txBody>
      </p:sp>
      <p:sp>
        <p:nvSpPr>
          <p:cNvPr id="4" name="TextBox 3"/>
          <p:cNvSpPr txBox="1"/>
          <p:nvPr/>
        </p:nvSpPr>
        <p:spPr>
          <a:xfrm>
            <a:off x="4133833" y="3948588"/>
            <a:ext cx="2099313" cy="830997"/>
          </a:xfrm>
          <a:prstGeom prst="rect">
            <a:avLst/>
          </a:prstGeom>
          <a:noFill/>
        </p:spPr>
        <p:txBody>
          <a:bodyPr wrap="square" rtlCol="0">
            <a:spAutoFit/>
          </a:bodyPr>
          <a:lstStyle/>
          <a:p>
            <a:r>
              <a:rPr lang="en-US" sz="4800" dirty="0" smtClean="0">
                <a:solidFill>
                  <a:srgbClr val="FFFFFF"/>
                </a:solidFill>
              </a:rPr>
              <a:t>True</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p:txBody>
          <a:bodyPr/>
          <a:lstStyle/>
          <a:p>
            <a:r>
              <a:rPr lang="en-US" dirty="0" smtClean="0"/>
              <a:t>Compromise involves giving giving up something to reach an agreement?</a:t>
            </a:r>
          </a:p>
          <a:p>
            <a:endParaRPr lang="en-US" dirty="0" smtClean="0"/>
          </a:p>
          <a:p>
            <a:endParaRPr lang="en-US" dirty="0" smtClean="0"/>
          </a:p>
        </p:txBody>
      </p:sp>
      <p:sp>
        <p:nvSpPr>
          <p:cNvPr id="4" name="TextBox 3"/>
          <p:cNvSpPr txBox="1"/>
          <p:nvPr/>
        </p:nvSpPr>
        <p:spPr>
          <a:xfrm>
            <a:off x="4133833" y="3941646"/>
            <a:ext cx="2280736" cy="830997"/>
          </a:xfrm>
          <a:prstGeom prst="rect">
            <a:avLst/>
          </a:prstGeom>
          <a:noFill/>
        </p:spPr>
        <p:txBody>
          <a:bodyPr wrap="square" rtlCol="0">
            <a:spAutoFit/>
          </a:bodyPr>
          <a:lstStyle/>
          <a:p>
            <a:r>
              <a:rPr lang="en-US" sz="4800" dirty="0" smtClean="0">
                <a:solidFill>
                  <a:srgbClr val="FFFFFF"/>
                </a:solidFill>
              </a:rPr>
              <a:t>True</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p:txBody>
          <a:bodyPr/>
          <a:lstStyle/>
          <a:p>
            <a:r>
              <a:rPr lang="en-US" dirty="0" smtClean="0"/>
              <a:t>“I” messages usually put the listener on the defensive?</a:t>
            </a:r>
          </a:p>
          <a:p>
            <a:endParaRPr lang="en-US" dirty="0" smtClean="0"/>
          </a:p>
          <a:p>
            <a:endParaRPr lang="en-US" dirty="0" smtClean="0"/>
          </a:p>
          <a:p>
            <a:pPr>
              <a:buNone/>
            </a:pPr>
            <a:endParaRPr lang="en-US" dirty="0"/>
          </a:p>
        </p:txBody>
      </p:sp>
      <p:sp>
        <p:nvSpPr>
          <p:cNvPr id="4" name="TextBox 3"/>
          <p:cNvSpPr txBox="1"/>
          <p:nvPr/>
        </p:nvSpPr>
        <p:spPr>
          <a:xfrm>
            <a:off x="4302296" y="3884960"/>
            <a:ext cx="2241859" cy="830997"/>
          </a:xfrm>
          <a:prstGeom prst="rect">
            <a:avLst/>
          </a:prstGeom>
          <a:noFill/>
        </p:spPr>
        <p:txBody>
          <a:bodyPr wrap="square" rtlCol="0">
            <a:spAutoFit/>
          </a:bodyPr>
          <a:lstStyle/>
          <a:p>
            <a:r>
              <a:rPr lang="en-US" sz="4800" dirty="0" smtClean="0">
                <a:solidFill>
                  <a:srgbClr val="FFFFFF"/>
                </a:solidFill>
              </a:rPr>
              <a:t>False</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p:txBody>
          <a:bodyPr/>
          <a:lstStyle/>
          <a:p>
            <a:r>
              <a:rPr lang="en-US" dirty="0" smtClean="0"/>
              <a:t>Showing interest, asking questions, and nodding your head are all active-listening skills?</a:t>
            </a:r>
          </a:p>
          <a:p>
            <a:endParaRPr lang="en-US" dirty="0" smtClean="0"/>
          </a:p>
          <a:p>
            <a:endParaRPr lang="en-US" dirty="0" smtClean="0"/>
          </a:p>
          <a:p>
            <a:pPr>
              <a:buNone/>
            </a:pPr>
            <a:endParaRPr lang="en-US" dirty="0" smtClean="0"/>
          </a:p>
        </p:txBody>
      </p:sp>
      <p:sp>
        <p:nvSpPr>
          <p:cNvPr id="4" name="TextBox 3"/>
          <p:cNvSpPr txBox="1"/>
          <p:nvPr/>
        </p:nvSpPr>
        <p:spPr>
          <a:xfrm>
            <a:off x="4276379" y="3783723"/>
            <a:ext cx="1788304" cy="830997"/>
          </a:xfrm>
          <a:prstGeom prst="rect">
            <a:avLst/>
          </a:prstGeom>
          <a:noFill/>
        </p:spPr>
        <p:txBody>
          <a:bodyPr wrap="square" rtlCol="0">
            <a:spAutoFit/>
          </a:bodyPr>
          <a:lstStyle/>
          <a:p>
            <a:r>
              <a:rPr lang="en-US" sz="4800" dirty="0" smtClean="0">
                <a:solidFill>
                  <a:srgbClr val="FFFFFF"/>
                </a:solidFill>
              </a:rPr>
              <a:t>True</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p:txBody>
          <a:bodyPr/>
          <a:lstStyle/>
          <a:p>
            <a:r>
              <a:rPr lang="en-US" dirty="0" smtClean="0"/>
              <a:t>The fight-or-flight response occurs during the resistance stage?</a:t>
            </a:r>
          </a:p>
          <a:p>
            <a:endParaRPr lang="en-US" dirty="0" smtClean="0"/>
          </a:p>
          <a:p>
            <a:endParaRPr lang="en-US" dirty="0" smtClean="0"/>
          </a:p>
          <a:p>
            <a:pPr>
              <a:buNone/>
            </a:pPr>
            <a:endParaRPr lang="en-US" dirty="0"/>
          </a:p>
        </p:txBody>
      </p:sp>
      <p:sp>
        <p:nvSpPr>
          <p:cNvPr id="4" name="TextBox 3"/>
          <p:cNvSpPr txBox="1"/>
          <p:nvPr/>
        </p:nvSpPr>
        <p:spPr>
          <a:xfrm>
            <a:off x="3615484" y="3870840"/>
            <a:ext cx="2267777" cy="830997"/>
          </a:xfrm>
          <a:prstGeom prst="rect">
            <a:avLst/>
          </a:prstGeom>
          <a:noFill/>
        </p:spPr>
        <p:txBody>
          <a:bodyPr wrap="square" rtlCol="0">
            <a:spAutoFit/>
          </a:bodyPr>
          <a:lstStyle/>
          <a:p>
            <a:r>
              <a:rPr lang="en-US" sz="4800" dirty="0" smtClean="0">
                <a:solidFill>
                  <a:srgbClr val="FFFFFF"/>
                </a:solidFill>
              </a:rPr>
              <a:t>False</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of the following is a learned emotion?</a:t>
            </a:r>
            <a:endParaRPr lang="en-US" dirty="0"/>
          </a:p>
        </p:txBody>
      </p:sp>
      <p:sp>
        <p:nvSpPr>
          <p:cNvPr id="3" name="Content Placeholder 2"/>
          <p:cNvSpPr>
            <a:spLocks noGrp="1"/>
          </p:cNvSpPr>
          <p:nvPr>
            <p:ph idx="1"/>
          </p:nvPr>
        </p:nvSpPr>
        <p:spPr/>
        <p:txBody>
          <a:bodyPr/>
          <a:lstStyle/>
          <a:p>
            <a:r>
              <a:rPr lang="en-US" dirty="0" smtClean="0"/>
              <a:t>A. happiness</a:t>
            </a:r>
          </a:p>
          <a:p>
            <a:r>
              <a:rPr lang="en-US" dirty="0" smtClean="0"/>
              <a:t>B. sadness</a:t>
            </a:r>
          </a:p>
          <a:p>
            <a:r>
              <a:rPr lang="en-US" dirty="0" smtClean="0"/>
              <a:t>C. guilt</a:t>
            </a:r>
          </a:p>
          <a:p>
            <a:r>
              <a:rPr lang="en-US" dirty="0" smtClean="0"/>
              <a:t>D. anger</a:t>
            </a:r>
          </a:p>
          <a:p>
            <a:endParaRPr lang="en-US" dirty="0"/>
          </a:p>
        </p:txBody>
      </p:sp>
      <p:sp>
        <p:nvSpPr>
          <p:cNvPr id="4" name="TextBox 3"/>
          <p:cNvSpPr txBox="1"/>
          <p:nvPr/>
        </p:nvSpPr>
        <p:spPr>
          <a:xfrm>
            <a:off x="3486475" y="4502860"/>
            <a:ext cx="1023739" cy="830997"/>
          </a:xfrm>
          <a:prstGeom prst="rect">
            <a:avLst/>
          </a:prstGeom>
          <a:noFill/>
        </p:spPr>
        <p:txBody>
          <a:bodyPr wrap="square" rtlCol="0">
            <a:spAutoFit/>
          </a:bodyPr>
          <a:lstStyle/>
          <a:p>
            <a:r>
              <a:rPr lang="en-US" sz="4800" dirty="0" smtClean="0">
                <a:solidFill>
                  <a:srgbClr val="FFFFFF"/>
                </a:solidFill>
              </a:rPr>
              <a:t>C</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p:txBody>
          <a:bodyPr/>
          <a:lstStyle/>
          <a:p>
            <a:r>
              <a:rPr lang="en-US" dirty="0" smtClean="0"/>
              <a:t>Stress can cause problems with concentration?</a:t>
            </a:r>
          </a:p>
          <a:p>
            <a:endParaRPr lang="en-US" dirty="0" smtClean="0"/>
          </a:p>
          <a:p>
            <a:endParaRPr lang="en-US" dirty="0" smtClean="0"/>
          </a:p>
          <a:p>
            <a:pPr>
              <a:buNone/>
            </a:pPr>
            <a:endParaRPr lang="en-US" dirty="0"/>
          </a:p>
        </p:txBody>
      </p:sp>
      <p:sp>
        <p:nvSpPr>
          <p:cNvPr id="4" name="TextBox 3"/>
          <p:cNvSpPr txBox="1"/>
          <p:nvPr/>
        </p:nvSpPr>
        <p:spPr>
          <a:xfrm>
            <a:off x="3485896" y="3754218"/>
            <a:ext cx="2151149" cy="830997"/>
          </a:xfrm>
          <a:prstGeom prst="rect">
            <a:avLst/>
          </a:prstGeom>
          <a:noFill/>
        </p:spPr>
        <p:txBody>
          <a:bodyPr wrap="square" rtlCol="0">
            <a:spAutoFit/>
          </a:bodyPr>
          <a:lstStyle/>
          <a:p>
            <a:r>
              <a:rPr lang="en-US" sz="4800" dirty="0" smtClean="0">
                <a:solidFill>
                  <a:srgbClr val="FFFFFF"/>
                </a:solidFill>
              </a:rPr>
              <a:t>True</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p:txBody>
          <a:bodyPr/>
          <a:lstStyle/>
          <a:p>
            <a:r>
              <a:rPr lang="en-US" dirty="0" smtClean="0"/>
              <a:t>The exhaustion stage occurs with every stress response?</a:t>
            </a:r>
          </a:p>
          <a:p>
            <a:endParaRPr lang="en-US" dirty="0" smtClean="0"/>
          </a:p>
          <a:p>
            <a:endParaRPr lang="en-US" dirty="0" smtClean="0"/>
          </a:p>
          <a:p>
            <a:pPr>
              <a:buNone/>
            </a:pPr>
            <a:endParaRPr lang="en-US" dirty="0"/>
          </a:p>
        </p:txBody>
      </p:sp>
      <p:sp>
        <p:nvSpPr>
          <p:cNvPr id="4" name="TextBox 3"/>
          <p:cNvSpPr txBox="1"/>
          <p:nvPr/>
        </p:nvSpPr>
        <p:spPr>
          <a:xfrm>
            <a:off x="3187846" y="3972076"/>
            <a:ext cx="1956768" cy="861243"/>
          </a:xfrm>
          <a:prstGeom prst="rect">
            <a:avLst/>
          </a:prstGeom>
          <a:noFill/>
        </p:spPr>
        <p:txBody>
          <a:bodyPr wrap="square" rtlCol="0">
            <a:spAutoFit/>
          </a:bodyPr>
          <a:lstStyle/>
          <a:p>
            <a:r>
              <a:rPr lang="en-US" sz="4800" dirty="0" smtClean="0">
                <a:solidFill>
                  <a:srgbClr val="FFFFFF"/>
                </a:solidFill>
              </a:rPr>
              <a:t>False</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p:txBody>
          <a:bodyPr/>
          <a:lstStyle/>
          <a:p>
            <a:r>
              <a:rPr lang="en-US" dirty="0" smtClean="0"/>
              <a:t>The body releases adrenaline during the alarm stage?</a:t>
            </a:r>
          </a:p>
          <a:p>
            <a:endParaRPr lang="en-US" dirty="0" smtClean="0"/>
          </a:p>
          <a:p>
            <a:endParaRPr lang="en-US" dirty="0" smtClean="0"/>
          </a:p>
          <a:p>
            <a:pPr>
              <a:buNone/>
            </a:pPr>
            <a:endParaRPr lang="en-US" dirty="0"/>
          </a:p>
        </p:txBody>
      </p:sp>
      <p:sp>
        <p:nvSpPr>
          <p:cNvPr id="4" name="TextBox 3"/>
          <p:cNvSpPr txBox="1"/>
          <p:nvPr/>
        </p:nvSpPr>
        <p:spPr>
          <a:xfrm>
            <a:off x="4742894" y="4107673"/>
            <a:ext cx="1879015" cy="830997"/>
          </a:xfrm>
          <a:prstGeom prst="rect">
            <a:avLst/>
          </a:prstGeom>
          <a:noFill/>
        </p:spPr>
        <p:txBody>
          <a:bodyPr wrap="square" rtlCol="0">
            <a:spAutoFit/>
          </a:bodyPr>
          <a:lstStyle/>
          <a:p>
            <a:r>
              <a:rPr lang="en-US" sz="4800" dirty="0" smtClean="0">
                <a:solidFill>
                  <a:srgbClr val="FFFFFF"/>
                </a:solidFill>
              </a:rPr>
              <a:t>True</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p:txBody>
          <a:bodyPr/>
          <a:lstStyle/>
          <a:p>
            <a:r>
              <a:rPr lang="en-US" dirty="0" smtClean="0"/>
              <a:t>The exhaustion phase is the second stage of stress?</a:t>
            </a:r>
          </a:p>
          <a:p>
            <a:endParaRPr lang="en-US" dirty="0" smtClean="0"/>
          </a:p>
          <a:p>
            <a:endParaRPr lang="en-US" dirty="0" smtClean="0"/>
          </a:p>
          <a:p>
            <a:pPr>
              <a:buNone/>
            </a:pPr>
            <a:endParaRPr lang="en-US" dirty="0"/>
          </a:p>
        </p:txBody>
      </p:sp>
      <p:sp>
        <p:nvSpPr>
          <p:cNvPr id="4" name="TextBox 3"/>
          <p:cNvSpPr txBox="1"/>
          <p:nvPr/>
        </p:nvSpPr>
        <p:spPr>
          <a:xfrm>
            <a:off x="3084177" y="3641187"/>
            <a:ext cx="2941631" cy="830997"/>
          </a:xfrm>
          <a:prstGeom prst="rect">
            <a:avLst/>
          </a:prstGeom>
          <a:noFill/>
        </p:spPr>
        <p:txBody>
          <a:bodyPr wrap="square" rtlCol="0">
            <a:spAutoFit/>
          </a:bodyPr>
          <a:lstStyle/>
          <a:p>
            <a:r>
              <a:rPr lang="en-US" sz="4800" dirty="0" smtClean="0">
                <a:solidFill>
                  <a:srgbClr val="FFFFFF"/>
                </a:solidFill>
              </a:rPr>
              <a:t>False</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p:txBody>
          <a:bodyPr/>
          <a:lstStyle/>
          <a:p>
            <a:r>
              <a:rPr lang="en-US" dirty="0" smtClean="0"/>
              <a:t>You have to be an athlete to use physical activity to reduce tension and stress?</a:t>
            </a:r>
          </a:p>
          <a:p>
            <a:endParaRPr lang="en-US" dirty="0" smtClean="0"/>
          </a:p>
          <a:p>
            <a:endParaRPr lang="en-US" dirty="0" smtClean="0"/>
          </a:p>
          <a:p>
            <a:pPr>
              <a:buNone/>
            </a:pPr>
            <a:endParaRPr lang="en-US" dirty="0"/>
          </a:p>
        </p:txBody>
      </p:sp>
      <p:sp>
        <p:nvSpPr>
          <p:cNvPr id="4" name="TextBox 3"/>
          <p:cNvSpPr txBox="1"/>
          <p:nvPr/>
        </p:nvSpPr>
        <p:spPr>
          <a:xfrm>
            <a:off x="3719154" y="4327958"/>
            <a:ext cx="2682456" cy="830997"/>
          </a:xfrm>
          <a:prstGeom prst="rect">
            <a:avLst/>
          </a:prstGeom>
          <a:noFill/>
        </p:spPr>
        <p:txBody>
          <a:bodyPr wrap="square" rtlCol="0">
            <a:spAutoFit/>
          </a:bodyPr>
          <a:lstStyle/>
          <a:p>
            <a:r>
              <a:rPr lang="en-US" sz="4800" dirty="0" smtClean="0">
                <a:solidFill>
                  <a:srgbClr val="FFFFFF"/>
                </a:solidFill>
              </a:rPr>
              <a:t>False</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p:txBody>
          <a:bodyPr/>
          <a:lstStyle/>
          <a:p>
            <a:r>
              <a:rPr lang="en-US" dirty="0" smtClean="0"/>
              <a:t>Mental rehearsal helps you learn to use your time more efficiently?</a:t>
            </a:r>
          </a:p>
          <a:p>
            <a:endParaRPr lang="en-US" dirty="0" smtClean="0"/>
          </a:p>
          <a:p>
            <a:endParaRPr lang="en-US" dirty="0" smtClean="0"/>
          </a:p>
          <a:p>
            <a:pPr>
              <a:buNone/>
            </a:pPr>
            <a:endParaRPr lang="en-US" dirty="0"/>
          </a:p>
        </p:txBody>
      </p:sp>
      <p:sp>
        <p:nvSpPr>
          <p:cNvPr id="4" name="TextBox 3"/>
          <p:cNvSpPr txBox="1"/>
          <p:nvPr/>
        </p:nvSpPr>
        <p:spPr>
          <a:xfrm>
            <a:off x="4030163" y="4353873"/>
            <a:ext cx="2332571" cy="830997"/>
          </a:xfrm>
          <a:prstGeom prst="rect">
            <a:avLst/>
          </a:prstGeom>
          <a:noFill/>
        </p:spPr>
        <p:txBody>
          <a:bodyPr wrap="square" rtlCol="0">
            <a:spAutoFit/>
          </a:bodyPr>
          <a:lstStyle/>
          <a:p>
            <a:r>
              <a:rPr lang="en-US" sz="4800" dirty="0" smtClean="0">
                <a:solidFill>
                  <a:srgbClr val="FFFFFF"/>
                </a:solidFill>
              </a:rPr>
              <a:t>True</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p:txBody>
          <a:bodyPr/>
          <a:lstStyle/>
          <a:p>
            <a:r>
              <a:rPr lang="en-US" dirty="0" smtClean="0"/>
              <a:t>Cutting is a form of self-injury?</a:t>
            </a:r>
          </a:p>
          <a:p>
            <a:endParaRPr lang="en-US" dirty="0" smtClean="0"/>
          </a:p>
          <a:p>
            <a:endParaRPr lang="en-US" dirty="0" smtClean="0"/>
          </a:p>
          <a:p>
            <a:pPr>
              <a:buNone/>
            </a:pPr>
            <a:endParaRPr lang="en-US" dirty="0"/>
          </a:p>
        </p:txBody>
      </p:sp>
      <p:sp>
        <p:nvSpPr>
          <p:cNvPr id="4" name="TextBox 3"/>
          <p:cNvSpPr txBox="1"/>
          <p:nvPr/>
        </p:nvSpPr>
        <p:spPr>
          <a:xfrm>
            <a:off x="2617663" y="3731893"/>
            <a:ext cx="2656538" cy="830997"/>
          </a:xfrm>
          <a:prstGeom prst="rect">
            <a:avLst/>
          </a:prstGeom>
          <a:noFill/>
        </p:spPr>
        <p:txBody>
          <a:bodyPr wrap="square" rtlCol="0">
            <a:spAutoFit/>
          </a:bodyPr>
          <a:lstStyle/>
          <a:p>
            <a:r>
              <a:rPr lang="en-US" sz="4800" dirty="0" smtClean="0">
                <a:solidFill>
                  <a:srgbClr val="FFFFFF"/>
                </a:solidFill>
              </a:rPr>
              <a:t>True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p:txBody>
          <a:bodyPr/>
          <a:lstStyle/>
          <a:p>
            <a:r>
              <a:rPr lang="en-US" dirty="0" smtClean="0"/>
              <a:t>Untreated depression can lead to other serious problems?</a:t>
            </a:r>
          </a:p>
          <a:p>
            <a:endParaRPr lang="en-US" dirty="0" smtClean="0"/>
          </a:p>
          <a:p>
            <a:endParaRPr lang="en-US" dirty="0" smtClean="0"/>
          </a:p>
          <a:p>
            <a:pPr>
              <a:buNone/>
            </a:pPr>
            <a:endParaRPr lang="en-US" dirty="0"/>
          </a:p>
        </p:txBody>
      </p:sp>
      <p:sp>
        <p:nvSpPr>
          <p:cNvPr id="4" name="TextBox 3"/>
          <p:cNvSpPr txBox="1"/>
          <p:nvPr/>
        </p:nvSpPr>
        <p:spPr>
          <a:xfrm>
            <a:off x="3770988" y="3913303"/>
            <a:ext cx="2358488" cy="830997"/>
          </a:xfrm>
          <a:prstGeom prst="rect">
            <a:avLst/>
          </a:prstGeom>
          <a:noFill/>
        </p:spPr>
        <p:txBody>
          <a:bodyPr wrap="square" rtlCol="0">
            <a:spAutoFit/>
          </a:bodyPr>
          <a:lstStyle/>
          <a:p>
            <a:r>
              <a:rPr lang="en-US" sz="4800" dirty="0" smtClean="0">
                <a:solidFill>
                  <a:srgbClr val="FFFFFF"/>
                </a:solidFill>
              </a:rPr>
              <a:t>True</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p:txBody>
          <a:bodyPr/>
          <a:lstStyle/>
          <a:p>
            <a:r>
              <a:rPr lang="en-US" dirty="0" smtClean="0"/>
              <a:t>Every individual who commits suicide shows clear warning signs?</a:t>
            </a:r>
          </a:p>
          <a:p>
            <a:endParaRPr lang="en-US" dirty="0" smtClean="0"/>
          </a:p>
          <a:p>
            <a:pPr>
              <a:buNone/>
            </a:pPr>
            <a:endParaRPr lang="en-US" dirty="0"/>
          </a:p>
        </p:txBody>
      </p:sp>
      <p:sp>
        <p:nvSpPr>
          <p:cNvPr id="4" name="TextBox 3"/>
          <p:cNvSpPr txBox="1"/>
          <p:nvPr/>
        </p:nvSpPr>
        <p:spPr>
          <a:xfrm>
            <a:off x="2462157" y="4105246"/>
            <a:ext cx="3939452" cy="830997"/>
          </a:xfrm>
          <a:prstGeom prst="rect">
            <a:avLst/>
          </a:prstGeom>
          <a:noFill/>
        </p:spPr>
        <p:txBody>
          <a:bodyPr wrap="square" rtlCol="0">
            <a:spAutoFit/>
          </a:bodyPr>
          <a:lstStyle/>
          <a:p>
            <a:r>
              <a:rPr lang="en-US" sz="4800" dirty="0" smtClean="0">
                <a:solidFill>
                  <a:srgbClr val="FFFFFF"/>
                </a:solidFill>
              </a:rPr>
              <a:t>False</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p:txBody>
          <a:bodyPr/>
          <a:lstStyle/>
          <a:p>
            <a:r>
              <a:rPr lang="en-US" dirty="0" smtClean="0"/>
              <a:t>Medication is one treatment that is used for depression?</a:t>
            </a:r>
          </a:p>
          <a:p>
            <a:endParaRPr lang="en-US" dirty="0" smtClean="0"/>
          </a:p>
          <a:p>
            <a:endParaRPr lang="en-US" dirty="0" smtClean="0"/>
          </a:p>
          <a:p>
            <a:pPr>
              <a:buNone/>
            </a:pPr>
            <a:endParaRPr lang="en-US" dirty="0" smtClean="0"/>
          </a:p>
          <a:p>
            <a:pPr>
              <a:buNone/>
            </a:pPr>
            <a:endParaRPr lang="en-US" dirty="0"/>
          </a:p>
        </p:txBody>
      </p:sp>
      <p:sp>
        <p:nvSpPr>
          <p:cNvPr id="4" name="TextBox 3"/>
          <p:cNvSpPr txBox="1"/>
          <p:nvPr/>
        </p:nvSpPr>
        <p:spPr>
          <a:xfrm>
            <a:off x="2876837" y="3939219"/>
            <a:ext cx="2747249" cy="829310"/>
          </a:xfrm>
          <a:prstGeom prst="rect">
            <a:avLst/>
          </a:prstGeom>
          <a:noFill/>
        </p:spPr>
        <p:txBody>
          <a:bodyPr wrap="square" rtlCol="0">
            <a:spAutoFit/>
          </a:bodyPr>
          <a:lstStyle/>
          <a:p>
            <a:r>
              <a:rPr lang="en-US" sz="4800" dirty="0" smtClean="0">
                <a:solidFill>
                  <a:srgbClr val="FFFFFF"/>
                </a:solidFill>
              </a:rPr>
              <a:t>True</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People who have the ability to bounce back from stress tend to have  what?</a:t>
            </a:r>
            <a:endParaRPr lang="en-US" sz="4000" dirty="0"/>
          </a:p>
        </p:txBody>
      </p:sp>
      <p:sp>
        <p:nvSpPr>
          <p:cNvPr id="3" name="Content Placeholder 2"/>
          <p:cNvSpPr>
            <a:spLocks noGrp="1"/>
          </p:cNvSpPr>
          <p:nvPr>
            <p:ph idx="1"/>
          </p:nvPr>
        </p:nvSpPr>
        <p:spPr/>
        <p:txBody>
          <a:bodyPr/>
          <a:lstStyle/>
          <a:p>
            <a:r>
              <a:rPr lang="en-US" dirty="0" smtClean="0"/>
              <a:t>A. Optimism</a:t>
            </a:r>
          </a:p>
          <a:p>
            <a:r>
              <a:rPr lang="en-US" dirty="0" smtClean="0"/>
              <a:t>B. Perfectionism</a:t>
            </a:r>
          </a:p>
          <a:p>
            <a:r>
              <a:rPr lang="en-US" dirty="0" smtClean="0"/>
              <a:t>C. Pessimism</a:t>
            </a:r>
          </a:p>
          <a:p>
            <a:r>
              <a:rPr lang="en-US" dirty="0" smtClean="0"/>
              <a:t>D. Resilience</a:t>
            </a:r>
            <a:endParaRPr lang="en-US" dirty="0"/>
          </a:p>
        </p:txBody>
      </p:sp>
      <p:sp>
        <p:nvSpPr>
          <p:cNvPr id="4" name="TextBox 3"/>
          <p:cNvSpPr txBox="1"/>
          <p:nvPr/>
        </p:nvSpPr>
        <p:spPr>
          <a:xfrm>
            <a:off x="4081998" y="4574159"/>
            <a:ext cx="1295872" cy="842268"/>
          </a:xfrm>
          <a:prstGeom prst="rect">
            <a:avLst/>
          </a:prstGeom>
          <a:noFill/>
        </p:spPr>
        <p:txBody>
          <a:bodyPr wrap="square" rtlCol="0">
            <a:spAutoFit/>
          </a:bodyPr>
          <a:lstStyle/>
          <a:p>
            <a:r>
              <a:rPr lang="en-US" sz="4800" dirty="0" smtClean="0">
                <a:solidFill>
                  <a:schemeClr val="bg1"/>
                </a:solidFill>
              </a:rPr>
              <a:t>D</a:t>
            </a:r>
            <a:endParaRPr lang="en-US" sz="48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accel="50000" decel="5000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accel="50000" decel="5000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accel="50000" decel="5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accel="50000" decel="5000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anim calcmode="lin" valueType="num">
                                      <p:cBhvr>
                                        <p:cTn id="36" dur="1000" fill="hold"/>
                                        <p:tgtEl>
                                          <p:spTgt spid="4"/>
                                        </p:tgtEl>
                                        <p:attrNameLst>
                                          <p:attrName>ppt_x</p:attrName>
                                        </p:attrNameLst>
                                      </p:cBhvr>
                                      <p:tavLst>
                                        <p:tav tm="0">
                                          <p:val>
                                            <p:strVal val="#ppt_x"/>
                                          </p:val>
                                        </p:tav>
                                        <p:tav tm="100000">
                                          <p:val>
                                            <p:strVal val="#ppt_x"/>
                                          </p:val>
                                        </p:tav>
                                      </p:tavLst>
                                    </p:anim>
                                    <p:anim calcmode="lin" valueType="num">
                                      <p:cBhvr>
                                        <p:cTn id="37" dur="900" decel="100000" fill="hold"/>
                                        <p:tgtEl>
                                          <p:spTgt spid="4"/>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p:txBody>
          <a:bodyPr/>
          <a:lstStyle/>
          <a:p>
            <a:r>
              <a:rPr lang="en-US" dirty="0" smtClean="0"/>
              <a:t>All moody, irritable teens are experiencing clinical depression?</a:t>
            </a:r>
          </a:p>
          <a:p>
            <a:endParaRPr lang="en-US" dirty="0" smtClean="0"/>
          </a:p>
          <a:p>
            <a:endParaRPr lang="en-US" dirty="0" smtClean="0"/>
          </a:p>
          <a:p>
            <a:pPr>
              <a:buNone/>
            </a:pPr>
            <a:endParaRPr lang="en-US" dirty="0"/>
          </a:p>
        </p:txBody>
      </p:sp>
      <p:sp>
        <p:nvSpPr>
          <p:cNvPr id="4" name="TextBox 3"/>
          <p:cNvSpPr txBox="1"/>
          <p:nvPr/>
        </p:nvSpPr>
        <p:spPr>
          <a:xfrm>
            <a:off x="3382227" y="3850942"/>
            <a:ext cx="3045300" cy="1569660"/>
          </a:xfrm>
          <a:prstGeom prst="rect">
            <a:avLst/>
          </a:prstGeom>
          <a:noFill/>
        </p:spPr>
        <p:txBody>
          <a:bodyPr wrap="square" rtlCol="0">
            <a:spAutoFit/>
          </a:bodyPr>
          <a:lstStyle/>
          <a:p>
            <a:r>
              <a:rPr lang="en-US" sz="4800" dirty="0" smtClean="0">
                <a:solidFill>
                  <a:srgbClr val="FFFFFF"/>
                </a:solidFill>
              </a:rPr>
              <a:t>False</a:t>
            </a:r>
          </a:p>
          <a:p>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p:txBody>
          <a:bodyPr/>
          <a:lstStyle/>
          <a:p>
            <a:r>
              <a:rPr lang="en-US" dirty="0" smtClean="0"/>
              <a:t>The acronym ACT in the Signs of Suicide video means Arguments Cause Trouble?</a:t>
            </a:r>
          </a:p>
          <a:p>
            <a:endParaRPr lang="en-US" dirty="0" smtClean="0"/>
          </a:p>
          <a:p>
            <a:endParaRPr lang="en-US" dirty="0" smtClean="0"/>
          </a:p>
          <a:p>
            <a:pPr>
              <a:buNone/>
            </a:pPr>
            <a:endParaRPr lang="en-US" dirty="0"/>
          </a:p>
        </p:txBody>
      </p:sp>
      <p:sp>
        <p:nvSpPr>
          <p:cNvPr id="4" name="TextBox 3"/>
          <p:cNvSpPr txBox="1"/>
          <p:nvPr/>
        </p:nvSpPr>
        <p:spPr>
          <a:xfrm>
            <a:off x="3900575" y="3602311"/>
            <a:ext cx="2449199" cy="830997"/>
          </a:xfrm>
          <a:prstGeom prst="rect">
            <a:avLst/>
          </a:prstGeom>
          <a:noFill/>
        </p:spPr>
        <p:txBody>
          <a:bodyPr wrap="square" rtlCol="0">
            <a:spAutoFit/>
          </a:bodyPr>
          <a:lstStyle/>
          <a:p>
            <a:r>
              <a:rPr lang="en-US" sz="4800" dirty="0" smtClean="0">
                <a:solidFill>
                  <a:srgbClr val="FFFFFF"/>
                </a:solidFill>
              </a:rPr>
              <a:t>False</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In the DECIDE process, the letter I stands for Identify your what?</a:t>
            </a:r>
            <a:endParaRPr lang="en-US" sz="4000" dirty="0"/>
          </a:p>
        </p:txBody>
      </p:sp>
      <p:sp>
        <p:nvSpPr>
          <p:cNvPr id="3" name="Content Placeholder 2"/>
          <p:cNvSpPr>
            <a:spLocks noGrp="1"/>
          </p:cNvSpPr>
          <p:nvPr>
            <p:ph idx="1"/>
          </p:nvPr>
        </p:nvSpPr>
        <p:spPr/>
        <p:txBody>
          <a:bodyPr/>
          <a:lstStyle/>
          <a:p>
            <a:r>
              <a:rPr lang="en-US" dirty="0" smtClean="0"/>
              <a:t>A. Values</a:t>
            </a:r>
          </a:p>
          <a:p>
            <a:r>
              <a:rPr lang="en-US" dirty="0" smtClean="0"/>
              <a:t>B. Results</a:t>
            </a:r>
          </a:p>
          <a:p>
            <a:r>
              <a:rPr lang="en-US" dirty="0" smtClean="0"/>
              <a:t>C. Actions</a:t>
            </a:r>
          </a:p>
          <a:p>
            <a:r>
              <a:rPr lang="en-US" dirty="0" smtClean="0"/>
              <a:t>D. Decisions</a:t>
            </a:r>
            <a:endParaRPr lang="en-US" dirty="0"/>
          </a:p>
        </p:txBody>
      </p:sp>
      <p:sp>
        <p:nvSpPr>
          <p:cNvPr id="4" name="TextBox 3"/>
          <p:cNvSpPr txBox="1"/>
          <p:nvPr/>
        </p:nvSpPr>
        <p:spPr>
          <a:xfrm>
            <a:off x="3524772" y="4178276"/>
            <a:ext cx="2202983" cy="830997"/>
          </a:xfrm>
          <a:prstGeom prst="rect">
            <a:avLst/>
          </a:prstGeom>
          <a:noFill/>
        </p:spPr>
        <p:txBody>
          <a:bodyPr wrap="square" rtlCol="0">
            <a:spAutoFit/>
          </a:bodyPr>
          <a:lstStyle/>
          <a:p>
            <a:r>
              <a:rPr lang="en-US" sz="4800" dirty="0" smtClean="0">
                <a:solidFill>
                  <a:srgbClr val="FFFFFF"/>
                </a:solidFill>
              </a:rPr>
              <a:t>A</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slide(fromBottom)">
                                      <p:cBhvr>
                                        <p:cTn id="4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Which is a medical doctor who specializes in the treatment of mental disorders?</a:t>
            </a:r>
            <a:endParaRPr lang="en-US" sz="3000" dirty="0"/>
          </a:p>
        </p:txBody>
      </p:sp>
      <p:sp>
        <p:nvSpPr>
          <p:cNvPr id="3" name="Content Placeholder 2"/>
          <p:cNvSpPr>
            <a:spLocks noGrp="1"/>
          </p:cNvSpPr>
          <p:nvPr>
            <p:ph idx="1"/>
          </p:nvPr>
        </p:nvSpPr>
        <p:spPr/>
        <p:txBody>
          <a:bodyPr/>
          <a:lstStyle/>
          <a:p>
            <a:r>
              <a:rPr lang="en-US" dirty="0" smtClean="0"/>
              <a:t>A. Mental Health Counselor</a:t>
            </a:r>
          </a:p>
          <a:p>
            <a:r>
              <a:rPr lang="en-US" dirty="0" smtClean="0"/>
              <a:t>B. Social Worker</a:t>
            </a:r>
          </a:p>
          <a:p>
            <a:r>
              <a:rPr lang="en-US" dirty="0" smtClean="0"/>
              <a:t>C. Psychiatrist</a:t>
            </a:r>
          </a:p>
          <a:p>
            <a:r>
              <a:rPr lang="en-US" dirty="0" smtClean="0"/>
              <a:t>D. Clinical Psychologist</a:t>
            </a:r>
            <a:endParaRPr lang="en-US" dirty="0"/>
          </a:p>
        </p:txBody>
      </p:sp>
      <p:sp>
        <p:nvSpPr>
          <p:cNvPr id="4" name="TextBox 3"/>
          <p:cNvSpPr txBox="1"/>
          <p:nvPr/>
        </p:nvSpPr>
        <p:spPr>
          <a:xfrm>
            <a:off x="5973362" y="3809640"/>
            <a:ext cx="933028" cy="830997"/>
          </a:xfrm>
          <a:prstGeom prst="rect">
            <a:avLst/>
          </a:prstGeom>
          <a:noFill/>
        </p:spPr>
        <p:txBody>
          <a:bodyPr wrap="square" rtlCol="0">
            <a:spAutoFit/>
          </a:bodyPr>
          <a:lstStyle/>
          <a:p>
            <a:r>
              <a:rPr lang="en-US" sz="4800" dirty="0" smtClean="0">
                <a:solidFill>
                  <a:srgbClr val="FFFFFF"/>
                </a:solidFill>
              </a:rPr>
              <a:t>C</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ox(i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ox(i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ox(in)">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ox(in)">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7"/>
            <a:ext cx="7612063" cy="3297255"/>
          </a:xfrm>
        </p:spPr>
        <p:txBody>
          <a:bodyPr/>
          <a:lstStyle/>
          <a:p>
            <a:r>
              <a:rPr lang="en-US" sz="3000" dirty="0" smtClean="0"/>
              <a:t>Your parents are divorcing, but you act as nothing is wrong. When people express </a:t>
            </a:r>
            <a:r>
              <a:rPr lang="en-US" sz="3000" dirty="0" smtClean="0">
                <a:solidFill>
                  <a:schemeClr val="bg1"/>
                </a:solidFill>
              </a:rPr>
              <a:t>concern, you laugh it off and tell them that it doesn’t bother you.  This is known as:</a:t>
            </a:r>
            <a:endParaRPr lang="en-US" sz="3000" dirty="0">
              <a:solidFill>
                <a:schemeClr val="bg1"/>
              </a:solidFill>
            </a:endParaRPr>
          </a:p>
        </p:txBody>
      </p:sp>
      <p:sp>
        <p:nvSpPr>
          <p:cNvPr id="3" name="Content Placeholder 2"/>
          <p:cNvSpPr>
            <a:spLocks noGrp="1"/>
          </p:cNvSpPr>
          <p:nvPr>
            <p:ph idx="1"/>
          </p:nvPr>
        </p:nvSpPr>
        <p:spPr>
          <a:xfrm>
            <a:off x="765175" y="3035954"/>
            <a:ext cx="7612064" cy="3216928"/>
          </a:xfrm>
        </p:spPr>
        <p:txBody>
          <a:bodyPr/>
          <a:lstStyle/>
          <a:p>
            <a:r>
              <a:rPr lang="en-US" dirty="0" smtClean="0"/>
              <a:t>A. Compensation</a:t>
            </a:r>
          </a:p>
          <a:p>
            <a:r>
              <a:rPr lang="en-US" dirty="0" smtClean="0"/>
              <a:t>B. Projection</a:t>
            </a:r>
          </a:p>
          <a:p>
            <a:r>
              <a:rPr lang="en-US" dirty="0" smtClean="0"/>
              <a:t>C. Denial</a:t>
            </a:r>
          </a:p>
          <a:p>
            <a:r>
              <a:rPr lang="en-US" dirty="0" smtClean="0"/>
              <a:t>D. Rationalization</a:t>
            </a:r>
            <a:endParaRPr lang="en-US" dirty="0"/>
          </a:p>
        </p:txBody>
      </p:sp>
      <p:sp>
        <p:nvSpPr>
          <p:cNvPr id="4" name="TextBox 3"/>
          <p:cNvSpPr txBox="1"/>
          <p:nvPr/>
        </p:nvSpPr>
        <p:spPr>
          <a:xfrm>
            <a:off x="6141826" y="4366832"/>
            <a:ext cx="1036698" cy="830997"/>
          </a:xfrm>
          <a:prstGeom prst="rect">
            <a:avLst/>
          </a:prstGeom>
          <a:noFill/>
        </p:spPr>
        <p:txBody>
          <a:bodyPr wrap="square" rtlCol="0">
            <a:spAutoFit/>
          </a:bodyPr>
          <a:lstStyle/>
          <a:p>
            <a:r>
              <a:rPr lang="en-US" sz="4800" dirty="0" smtClean="0">
                <a:solidFill>
                  <a:srgbClr val="FFFFFF"/>
                </a:solidFill>
              </a:rPr>
              <a:t>C</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slide(fromBottom)">
                                      <p:cBhvr>
                                        <p:cTn id="4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Which trait helps people tolerate high levels of stress?</a:t>
            </a:r>
            <a:endParaRPr lang="en-US" sz="4000" dirty="0"/>
          </a:p>
        </p:txBody>
      </p:sp>
      <p:sp>
        <p:nvSpPr>
          <p:cNvPr id="3" name="Content Placeholder 2"/>
          <p:cNvSpPr>
            <a:spLocks noGrp="1"/>
          </p:cNvSpPr>
          <p:nvPr>
            <p:ph idx="1"/>
          </p:nvPr>
        </p:nvSpPr>
        <p:spPr/>
        <p:txBody>
          <a:bodyPr/>
          <a:lstStyle/>
          <a:p>
            <a:r>
              <a:rPr lang="en-US" dirty="0" smtClean="0"/>
              <a:t>A. Pessimism</a:t>
            </a:r>
          </a:p>
          <a:p>
            <a:r>
              <a:rPr lang="en-US" dirty="0" smtClean="0"/>
              <a:t>B. Resilience</a:t>
            </a:r>
          </a:p>
          <a:p>
            <a:r>
              <a:rPr lang="en-US" dirty="0" smtClean="0"/>
              <a:t>C. Perfectionism</a:t>
            </a:r>
          </a:p>
          <a:p>
            <a:r>
              <a:rPr lang="en-US" dirty="0" smtClean="0"/>
              <a:t>D. Impatience</a:t>
            </a:r>
            <a:endParaRPr lang="en-US" dirty="0"/>
          </a:p>
        </p:txBody>
      </p:sp>
      <p:sp>
        <p:nvSpPr>
          <p:cNvPr id="4" name="TextBox 3"/>
          <p:cNvSpPr txBox="1"/>
          <p:nvPr/>
        </p:nvSpPr>
        <p:spPr>
          <a:xfrm>
            <a:off x="5546334" y="3965135"/>
            <a:ext cx="1282914" cy="830997"/>
          </a:xfrm>
          <a:prstGeom prst="rect">
            <a:avLst/>
          </a:prstGeom>
          <a:noFill/>
        </p:spPr>
        <p:txBody>
          <a:bodyPr wrap="square" rtlCol="0">
            <a:spAutoFit/>
          </a:bodyPr>
          <a:lstStyle/>
          <a:p>
            <a:r>
              <a:rPr lang="en-US" sz="4800" dirty="0" smtClean="0">
                <a:solidFill>
                  <a:srgbClr val="FFFFFF"/>
                </a:solidFill>
              </a:rPr>
              <a:t>B</a:t>
            </a:r>
            <a:endParaRPr lang="en-US" sz="4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lide(fromBottom)">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lide(fromBottom)">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lide(fromBottom)">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Habitat">
  <a:themeElements>
    <a:clrScheme name="Ha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Habitat">
      <a:majorFont>
        <a:latin typeface="Book Antiqua"/>
        <a:ea typeface=""/>
        <a:cs typeface=""/>
        <a:font script="Jpan" typeface="ＭＳ 明朝"/>
      </a:majorFont>
      <a:minorFont>
        <a:latin typeface="Book Antiqua"/>
        <a:ea typeface=""/>
        <a:cs typeface=""/>
        <a:font script="Jpan" typeface="ＭＳ 明朝"/>
      </a:minorFont>
    </a:fontScheme>
    <a:fmtScheme name="Habitat">
      <a:fillStyleLst>
        <a:solidFill>
          <a:schemeClr val="phClr"/>
        </a:solidFill>
        <a:blipFill rotWithShape="1">
          <a:blip xmlns:r="http://schemas.openxmlformats.org/officeDocument/2006/relationships" r:embed="rId1">
            <a:duotone>
              <a:schemeClr val="phClr">
                <a:shade val="10000"/>
                <a:satMod val="130000"/>
              </a:schemeClr>
              <a:schemeClr val="phClr">
                <a:satMod val="275000"/>
              </a:schemeClr>
            </a:duotone>
          </a:blip>
          <a:tile tx="0" ty="0" sx="40000" sy="40000" flip="none" algn="tl"/>
        </a:blipFill>
        <a:blipFill rotWithShape="1">
          <a:blip xmlns:r="http://schemas.openxmlformats.org/officeDocument/2006/relationships" r:embed="rId2">
            <a:duotone>
              <a:schemeClr val="phClr">
                <a:shade val="40000"/>
                <a:satMod val="130000"/>
              </a:schemeClr>
              <a:schemeClr val="phClr">
                <a:satMod val="275000"/>
              </a:schemeClr>
            </a:duotone>
          </a:blip>
          <a:stretch/>
        </a:blipFill>
      </a:fillStyleLst>
      <a:lnStyleLst>
        <a:ln w="12700" cap="flat" cmpd="sng" algn="ctr">
          <a:solidFill>
            <a:schemeClr val="phClr">
              <a:shade val="90000"/>
              <a:satMod val="105000"/>
            </a:schemeClr>
          </a:solidFill>
          <a:prstDash val="solid"/>
        </a:ln>
        <a:ln w="25400" cap="flat" cmpd="sng" algn="ctr">
          <a:solidFill>
            <a:schemeClr val="phClr">
              <a:shade val="80000"/>
            </a:schemeClr>
          </a:solidFill>
          <a:prstDash val="solid"/>
        </a:ln>
        <a:ln w="25400" cap="flat" cmpd="sng" algn="ctr">
          <a:solidFill>
            <a:schemeClr val="phClr">
              <a:shade val="70000"/>
            </a:schemeClr>
          </a:solidFill>
          <a:prstDash val="solid"/>
        </a:ln>
      </a:lnStyleLst>
      <a:effectStyleLst>
        <a:effectStyle>
          <a:effectLst/>
        </a:effectStyle>
        <a:effectStyle>
          <a:effectLst>
            <a:outerShdw blurRad="88900" dir="4200000" sx="105000" sy="105000" algn="t" rotWithShape="0">
              <a:srgbClr val="000000">
                <a:alpha val="40000"/>
              </a:srgbClr>
            </a:outerShdw>
          </a:effectLst>
        </a:effectStyle>
        <a:effectStyle>
          <a:effectLst>
            <a:innerShdw blurRad="76200" dist="25400" dir="13200000">
              <a:srgbClr val="000000">
                <a:alpha val="80000"/>
              </a:srgbClr>
            </a:innerShdw>
          </a:effectLst>
          <a:scene3d>
            <a:camera prst="orthographicFront">
              <a:rot lat="0" lon="0" rev="0"/>
            </a:camera>
            <a:lightRig rig="balanced" dir="t">
              <a:rot lat="0" lon="0" rev="19800000"/>
            </a:lightRig>
          </a:scene3d>
          <a:sp3d prstMaterial="softEdge">
            <a:bevelT w="0" h="0"/>
          </a:sp3d>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Habitat.thmx</Template>
  <TotalTime>117</TotalTime>
  <Words>1293</Words>
  <Application>Microsoft Macintosh PowerPoint</Application>
  <PresentationFormat>On-screen Show (4:3)</PresentationFormat>
  <Paragraphs>261</Paragraphs>
  <Slides>51</Slides>
  <Notes>0</Notes>
  <HiddenSlides>0</HiddenSlides>
  <MMClips>0</MMClips>
  <ScaleCrop>false</ScaleCrop>
  <HeadingPairs>
    <vt:vector size="4" baseType="variant">
      <vt:variant>
        <vt:lpstr>Design Template</vt:lpstr>
      </vt:variant>
      <vt:variant>
        <vt:i4>1</vt:i4>
      </vt:variant>
      <vt:variant>
        <vt:lpstr>Slide Titles</vt:lpstr>
      </vt:variant>
      <vt:variant>
        <vt:i4>51</vt:i4>
      </vt:variant>
    </vt:vector>
  </HeadingPairs>
  <TitlesOfParts>
    <vt:vector size="52" baseType="lpstr">
      <vt:lpstr>Habitat</vt:lpstr>
      <vt:lpstr>Unit 1 Review – 9/3/13</vt:lpstr>
      <vt:lpstr>What is another term for negative stress?</vt:lpstr>
      <vt:lpstr> A person who encourages a fight while staying out of it is called?</vt:lpstr>
      <vt:lpstr>Which of the following is a learned emotion?</vt:lpstr>
      <vt:lpstr>People who have the ability to bounce back from stress tend to have  what?</vt:lpstr>
      <vt:lpstr>In the DECIDE process, the letter I stands for Identify your what?</vt:lpstr>
      <vt:lpstr>Which is a medical doctor who specializes in the treatment of mental disorders?</vt:lpstr>
      <vt:lpstr>Your parents are divorcing, but you act as nothing is wrong. When people express concern, you laugh it off and tell them that it doesn’t bother you.  This is known as:</vt:lpstr>
      <vt:lpstr>Which trait helps people tolerate high levels of stress?</vt:lpstr>
      <vt:lpstr>What technique reduces stress by helping you get more done each day?</vt:lpstr>
      <vt:lpstr>Which statement about how people respond to a given stressor is most accurate?</vt:lpstr>
      <vt:lpstr>An eating disorder in which an individual eats a large quantity of food without purging?</vt:lpstr>
      <vt:lpstr>In what type of therapy do people work with others who have similar disorders?</vt:lpstr>
      <vt:lpstr>Which choice is an example of positive thinking?</vt:lpstr>
      <vt:lpstr>Shame is a feeling…</vt:lpstr>
      <vt:lpstr>What does the term prevention mean?</vt:lpstr>
      <vt:lpstr>What is the purpose of mental health rehearsal?</vt:lpstr>
      <vt:lpstr>What are people called who tend to focus on the positive things?</vt:lpstr>
      <vt:lpstr>Emotions that are expressed by people in all cultures are called?</vt:lpstr>
      <vt:lpstr>An eating disorder in which a person doesn’t eat enough to maintain a healthy body weight?</vt:lpstr>
      <vt:lpstr>The acronym S.O.S. stands for?</vt:lpstr>
      <vt:lpstr>When stress helps you accomplish your goals, it can be called?</vt:lpstr>
      <vt:lpstr>What do perfectionists tend to do?</vt:lpstr>
      <vt:lpstr>Which is NOT a symptom of bulimia?</vt:lpstr>
      <vt:lpstr>Prolonged periods of sadness lasting more than 3 months is a mental disorder diagnosed as?</vt:lpstr>
      <vt:lpstr>What is stress?</vt:lpstr>
      <vt:lpstr>People who tend to focus on the negative things?</vt:lpstr>
      <vt:lpstr>Which defense mechanism involves using immature behaviors to express emotions?</vt:lpstr>
      <vt:lpstr>A way of dealing with an uncomfortable or unwanted feeling or situation is known as?</vt:lpstr>
      <vt:lpstr>An eating disorder in which an individual eats a large amount and then purges?</vt:lpstr>
      <vt:lpstr>Which choice is an example of a major life change?</vt:lpstr>
      <vt:lpstr>True or False</vt:lpstr>
      <vt:lpstr>True or False</vt:lpstr>
      <vt:lpstr>True or False</vt:lpstr>
      <vt:lpstr>True or False</vt:lpstr>
      <vt:lpstr>True or False</vt:lpstr>
      <vt:lpstr>True or False</vt:lpstr>
      <vt:lpstr>True or False</vt:lpstr>
      <vt:lpstr>True or False</vt:lpstr>
      <vt:lpstr>True or False</vt:lpstr>
      <vt:lpstr>True or False</vt:lpstr>
      <vt:lpstr>True or False</vt:lpstr>
      <vt:lpstr>True or False</vt:lpstr>
      <vt:lpstr>True or False</vt:lpstr>
      <vt:lpstr>True or False</vt:lpstr>
      <vt:lpstr>True or False</vt:lpstr>
      <vt:lpstr>True or False</vt:lpstr>
      <vt:lpstr>True or False</vt:lpstr>
      <vt:lpstr>True or False</vt:lpstr>
      <vt:lpstr>True or False</vt:lpstr>
      <vt:lpstr>True or False</vt:lpstr>
    </vt:vector>
  </TitlesOfParts>
  <Company>LPS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Review – 9/3/13</dc:title>
  <dc:creator>Lincoln Public Schools</dc:creator>
  <cp:lastModifiedBy>Lincoln Public Schools</cp:lastModifiedBy>
  <cp:revision>11</cp:revision>
  <dcterms:created xsi:type="dcterms:W3CDTF">2013-09-01T20:59:35Z</dcterms:created>
  <dcterms:modified xsi:type="dcterms:W3CDTF">2013-09-01T21:20:23Z</dcterms:modified>
</cp:coreProperties>
</file>